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handoutMasterIdLst>
    <p:handoutMasterId r:id="rId26"/>
  </p:handoutMasterIdLst>
  <p:sldIdLst>
    <p:sldId id="257" r:id="rId2"/>
    <p:sldId id="294" r:id="rId3"/>
    <p:sldId id="268" r:id="rId4"/>
    <p:sldId id="276" r:id="rId5"/>
    <p:sldId id="271" r:id="rId6"/>
    <p:sldId id="270" r:id="rId7"/>
    <p:sldId id="287" r:id="rId8"/>
    <p:sldId id="293" r:id="rId9"/>
    <p:sldId id="277" r:id="rId10"/>
    <p:sldId id="279" r:id="rId11"/>
    <p:sldId id="259" r:id="rId12"/>
    <p:sldId id="295" r:id="rId13"/>
    <p:sldId id="278" r:id="rId14"/>
    <p:sldId id="288" r:id="rId15"/>
    <p:sldId id="274" r:id="rId16"/>
    <p:sldId id="291" r:id="rId17"/>
    <p:sldId id="273" r:id="rId18"/>
    <p:sldId id="282" r:id="rId19"/>
    <p:sldId id="283" r:id="rId20"/>
    <p:sldId id="290" r:id="rId21"/>
    <p:sldId id="292" r:id="rId22"/>
    <p:sldId id="285" r:id="rId23"/>
    <p:sldId id="284" r:id="rId24"/>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308" y="-474"/>
      </p:cViewPr>
      <p:guideLst>
        <p:guide orient="horz" pos="2160"/>
        <p:guide pos="2880"/>
      </p:guideLst>
    </p:cSldViewPr>
  </p:slideViewPr>
  <p:notesTextViewPr>
    <p:cViewPr>
      <p:scale>
        <a:sx n="100" d="100"/>
        <a:sy n="100" d="100"/>
      </p:scale>
      <p:origin x="0" y="0"/>
    </p:cViewPr>
  </p:notesTextViewPr>
  <p:sorterViewPr>
    <p:cViewPr>
      <p:scale>
        <a:sx n="102" d="100"/>
        <a:sy n="102"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atin typeface="Arial" pitchFamily="34" charset="0"/>
                <a:ea typeface="ＭＳ Ｐゴシック" charset="-128"/>
                <a:cs typeface="+mn-cs"/>
              </a:defRPr>
            </a:lvl1pPr>
          </a:lstStyle>
          <a:p>
            <a:pPr>
              <a:defRPr/>
            </a:pPr>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702496AF-2950-CF47-BDAE-437656D80473}" type="datetimeFigureOut">
              <a:rPr lang="en-US"/>
              <a:pPr>
                <a:defRPr/>
              </a:pPr>
              <a:t>4/26/2012</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atin typeface="Arial" pitchFamily="34" charset="0"/>
                <a:ea typeface="ＭＳ Ｐゴシック" charset="-128"/>
                <a:cs typeface="+mn-cs"/>
              </a:defRPr>
            </a:lvl1pPr>
          </a:lstStyle>
          <a:p>
            <a:pPr>
              <a:defRPr/>
            </a:pPr>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D10BD452-C993-124E-914B-71B7D62C0733}" type="slidenum">
              <a:rPr lang="en-US"/>
              <a:pPr>
                <a:defRPr/>
              </a:pPr>
              <a:t>‹#›</a:t>
            </a:fld>
            <a:endParaRPr lang="en-US"/>
          </a:p>
        </p:txBody>
      </p:sp>
    </p:spTree>
    <p:extLst>
      <p:ext uri="{BB962C8B-B14F-4D97-AF65-F5344CB8AC3E}">
        <p14:creationId xmlns:p14="http://schemas.microsoft.com/office/powerpoint/2010/main" xmlns="" val="24989690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3177" tIns="46589" rIns="93177" bIns="46589" rtlCol="0"/>
          <a:lstStyle>
            <a:lvl1pPr algn="l"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idx="1"/>
          </p:nvPr>
        </p:nvSpPr>
        <p:spPr>
          <a:xfrm>
            <a:off x="3970338" y="0"/>
            <a:ext cx="3038475" cy="465138"/>
          </a:xfrm>
          <a:prstGeom prst="rect">
            <a:avLst/>
          </a:prstGeom>
        </p:spPr>
        <p:txBody>
          <a:bodyPr vert="horz" wrap="square" lIns="93177" tIns="46589" rIns="93177" bIns="46589" numCol="1" anchor="t" anchorCtr="0" compatLnSpc="1">
            <a:prstTxWarp prst="textNoShape">
              <a:avLst/>
            </a:prstTxWarp>
          </a:bodyPr>
          <a:lstStyle>
            <a:lvl1pPr algn="r">
              <a:defRPr sz="1200">
                <a:latin typeface="Calibri" charset="0"/>
                <a:cs typeface="Arial" charset="0"/>
              </a:defRPr>
            </a:lvl1pPr>
          </a:lstStyle>
          <a:p>
            <a:pPr>
              <a:defRPr/>
            </a:pPr>
            <a:fld id="{74004259-AE5D-2341-8A21-31F61ACB338C}" type="datetimeFigureOut">
              <a:rPr lang="en-US"/>
              <a:pPr>
                <a:defRPr/>
              </a:pPr>
              <a:t>4/26/2012</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smtClean="0"/>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3177" tIns="46589" rIns="93177" bIns="46589"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fontAlgn="auto">
              <a:spcBef>
                <a:spcPts val="0"/>
              </a:spcBef>
              <a:spcAft>
                <a:spcPts val="0"/>
              </a:spcAft>
              <a:defRPr sz="120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a:defRPr sz="1200">
                <a:latin typeface="Calibri" charset="0"/>
                <a:cs typeface="Arial" charset="0"/>
              </a:defRPr>
            </a:lvl1pPr>
          </a:lstStyle>
          <a:p>
            <a:pPr>
              <a:defRPr/>
            </a:pPr>
            <a:fld id="{AA6E9C08-2111-5349-9DE7-3CC31DDCDF34}" type="slidenum">
              <a:rPr lang="en-US"/>
              <a:pPr>
                <a:defRPr/>
              </a:pPr>
              <a:t>‹#›</a:t>
            </a:fld>
            <a:endParaRPr lang="en-US"/>
          </a:p>
        </p:txBody>
      </p:sp>
    </p:spTree>
    <p:extLst>
      <p:ext uri="{BB962C8B-B14F-4D97-AF65-F5344CB8AC3E}">
        <p14:creationId xmlns:p14="http://schemas.microsoft.com/office/powerpoint/2010/main" xmlns="" val="348704395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6"/>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buFont typeface="Times New Roman" charset="0"/>
              <a:buNone/>
            </a:pPr>
            <a:fld id="{B6CD08B8-7A36-364B-8B05-68676C67A83F}" type="slidenum">
              <a:rPr lang="en-US" sz="1200">
                <a:latin typeface="Times New Roman" charset="0"/>
                <a:cs typeface="Arial" charset="0"/>
              </a:rPr>
              <a:pPr eaLnBrk="1" hangingPunct="1">
                <a:buFont typeface="Times New Roman" charset="0"/>
                <a:buNone/>
              </a:pPr>
              <a:t>11</a:t>
            </a:fld>
            <a:endParaRPr lang="en-US" sz="1200">
              <a:latin typeface="Times New Roman" charset="0"/>
              <a:cs typeface="Arial" charset="0"/>
            </a:endParaRPr>
          </a:p>
        </p:txBody>
      </p:sp>
      <p:sp>
        <p:nvSpPr>
          <p:cNvPr id="27651" name="Rectangle 1"/>
          <p:cNvSpPr>
            <a:spLocks noGrp="1" noRot="1" noChangeAspect="1" noChangeArrowheads="1" noTextEdit="1"/>
          </p:cNvSpPr>
          <p:nvPr>
            <p:ph type="sldImg"/>
          </p:nvPr>
        </p:nvSpPr>
        <p:spPr bwMode="auto">
          <a:xfrm>
            <a:off x="1181100" y="704850"/>
            <a:ext cx="4648200" cy="3486150"/>
          </a:xfrm>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sp>
      <p:sp>
        <p:nvSpPr>
          <p:cNvPr id="27652" name="Rectangle 2"/>
          <p:cNvSpPr>
            <a:spLocks noGrp="1" noChangeArrowheads="1"/>
          </p:cNvSpPr>
          <p:nvPr>
            <p:ph type="body" idx="1"/>
          </p:nvPr>
        </p:nvSpPr>
        <p:spPr bwMode="auto">
          <a:xfrm>
            <a:off x="700088" y="4414838"/>
            <a:ext cx="5608637" cy="4098925"/>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wrap="none" numCol="1" anchor="ctr" anchorCtr="0" compatLnSpc="1">
            <a:prstTxWarp prst="textNoShape">
              <a:avLst/>
            </a:prstTxWarp>
          </a:bodyPr>
          <a:lstStyle/>
          <a:p>
            <a:pPr eaLnBrk="1" hangingPunct="1">
              <a:spcBef>
                <a:spcPct val="0"/>
              </a:spcBef>
            </a:pPr>
            <a:endParaRPr lang="en-US">
              <a:latin typeface="Times New Roman"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29698"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atin typeface="Calibri" charset="0"/>
              </a:rPr>
              <a:t>Possibly Removing?  </a:t>
            </a:r>
          </a:p>
        </p:txBody>
      </p:sp>
      <p:sp>
        <p:nvSpPr>
          <p:cNvPr id="29699"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AC385BF-62E5-8E49-A134-1D8DD9AC8D6D}" type="slidenum">
              <a:rPr lang="en-US" sz="1200">
                <a:latin typeface="Calibri" charset="0"/>
                <a:cs typeface="Arial" charset="0"/>
              </a:rPr>
              <a:pPr eaLnBrk="1" hangingPunct="1"/>
              <a:t>13</a:t>
            </a:fld>
            <a:endParaRPr lang="en-US" sz="1200">
              <a:latin typeface="Calibri" charset="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35842"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atin typeface="Calibri" charset="0"/>
              </a:rPr>
              <a:t>Check these numbers to make sure they are consistent with others</a:t>
            </a:r>
          </a:p>
        </p:txBody>
      </p:sp>
      <p:sp>
        <p:nvSpPr>
          <p:cNvPr id="35843"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DE48330-2460-404C-B79E-C1AF4052A728}" type="slidenum">
              <a:rPr lang="en-US" sz="1200">
                <a:latin typeface="Calibri" charset="0"/>
                <a:cs typeface="Arial" charset="0"/>
              </a:rPr>
              <a:pPr eaLnBrk="1" hangingPunct="1"/>
              <a:t>18</a:t>
            </a:fld>
            <a:endParaRPr lang="en-US" sz="1200">
              <a:latin typeface="Calibri" charset="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37890"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a:latin typeface="Calibri" charset="0"/>
              </a:rPr>
              <a:t>Check these numbers to make sure they are consistent with others</a:t>
            </a:r>
          </a:p>
        </p:txBody>
      </p:sp>
      <p:sp>
        <p:nvSpPr>
          <p:cNvPr id="37891"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81E9CEE-CB66-1F4D-8FE1-0A39A2A7D385}" type="slidenum">
              <a:rPr lang="en-US" sz="1200">
                <a:latin typeface="Calibri" charset="0"/>
                <a:cs typeface="Arial" charset="0"/>
              </a:rPr>
              <a:pPr eaLnBrk="1" hangingPunct="1"/>
              <a:t>19</a:t>
            </a:fld>
            <a:endParaRPr lang="en-US" sz="1200">
              <a:latin typeface="Calibri"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6"/>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buFont typeface="Times New Roman" charset="0"/>
              <a:buNone/>
            </a:pPr>
            <a:fld id="{AEDB5A14-0D39-2941-8638-513AA54E3814}" type="slidenum">
              <a:rPr lang="en-US" sz="1200">
                <a:latin typeface="Times New Roman" charset="0"/>
                <a:cs typeface="Arial" charset="0"/>
              </a:rPr>
              <a:pPr eaLnBrk="1" hangingPunct="1">
                <a:buFont typeface="Times New Roman" charset="0"/>
                <a:buNone/>
              </a:pPr>
              <a:t>21</a:t>
            </a:fld>
            <a:endParaRPr lang="en-US" sz="1200">
              <a:latin typeface="Times New Roman" charset="0"/>
              <a:cs typeface="Arial" charset="0"/>
            </a:endParaRPr>
          </a:p>
        </p:txBody>
      </p:sp>
      <p:sp>
        <p:nvSpPr>
          <p:cNvPr id="40963" name="Rectangle 1"/>
          <p:cNvSpPr>
            <a:spLocks noGrp="1" noRot="1" noChangeAspect="1" noChangeArrowheads="1" noTextEdit="1"/>
          </p:cNvSpPr>
          <p:nvPr>
            <p:ph type="sldImg"/>
          </p:nvPr>
        </p:nvSpPr>
        <p:spPr bwMode="auto">
          <a:xfrm>
            <a:off x="1181100" y="704850"/>
            <a:ext cx="4648200" cy="3486150"/>
          </a:xfrm>
          <a:solidFill>
            <a:srgbClr val="FFFFFF"/>
          </a:solidFill>
          <a:ln>
            <a:solidFill>
              <a:srgbClr val="000000"/>
            </a:solidFill>
            <a:miter lim="800000"/>
            <a:headEnd/>
            <a:tailEnd/>
          </a:ln>
          <a:extLst>
            <a:ext uri="{FAA26D3D-D897-4be2-8F04-BA451C77F1D7}">
              <ma14:placeholderFlag xmlns:ma14="http://schemas.microsoft.com/office/mac/drawingml/2011/main" xmlns="" val="1"/>
            </a:ext>
          </a:extLst>
        </p:spPr>
      </p:sp>
      <p:sp>
        <p:nvSpPr>
          <p:cNvPr id="40964" name="Rectangle 2"/>
          <p:cNvSpPr>
            <a:spLocks noGrp="1" noChangeArrowheads="1"/>
          </p:cNvSpPr>
          <p:nvPr>
            <p:ph type="body" idx="1"/>
          </p:nvPr>
        </p:nvSpPr>
        <p:spPr bwMode="auto">
          <a:xfrm>
            <a:off x="700088" y="4414838"/>
            <a:ext cx="5608637" cy="4098925"/>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wrap="none" numCol="1" anchor="ctr" anchorCtr="0" compatLnSpc="1">
            <a:prstTxWarp prst="textNoShape">
              <a:avLst/>
            </a:prstTxWarp>
          </a:bodyPr>
          <a:lstStyle/>
          <a:p>
            <a:pPr eaLnBrk="1" hangingPunct="1">
              <a:spcBef>
                <a:spcPct val="0"/>
              </a:spcBef>
            </a:pPr>
            <a:endParaRPr lang="en-US">
              <a:latin typeface="Times New Roman"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a:spLocks noChangeArrowheads="1"/>
          </p:cNvSpPr>
          <p:nvPr/>
        </p:nvSpPr>
        <p:spPr bwMode="auto">
          <a:xfrm>
            <a:off x="1328738" y="1295400"/>
            <a:ext cx="6486525" cy="3152775"/>
          </a:xfrm>
          <a:prstGeom prst="rect">
            <a:avLst/>
          </a:prstGeom>
          <a:noFill/>
          <a:ln w="3175">
            <a:solidFill>
              <a:schemeClr val="bg1"/>
            </a:solidFill>
            <a:miter lim="800000"/>
            <a:headEnd/>
            <a:tailEnd/>
          </a:ln>
          <a:effectLst>
            <a:outerShdw blurRad="63500" sx="100500" sy="100500" algn="ctr" rotWithShape="0">
              <a:srgbClr val="000000">
                <a:alpha val="50000"/>
              </a:srgbClr>
            </a:outerShdw>
          </a:effectLst>
          <a:extLst>
            <a:ext uri="{909E8E84-426E-40dd-AFC4-6F175D3DCCD1}">
              <a14:hiddenFill xmlns:a14="http://schemas.microsoft.com/office/drawing/2010/main" xmlns="">
                <a:solidFill>
                  <a:srgbClr val="FFFFFF"/>
                </a:solidFill>
              </a14:hiddenFill>
            </a:ext>
          </a:extLst>
        </p:spPr>
        <p:txBody>
          <a:bodyPr/>
          <a:lstStyle/>
          <a:p>
            <a:pPr>
              <a:spcBef>
                <a:spcPts val="2000"/>
              </a:spcBef>
              <a:buClr>
                <a:schemeClr val="accent1">
                  <a:lumMod val="60000"/>
                  <a:lumOff val="40000"/>
                </a:schemeClr>
              </a:buClr>
              <a:buSzPct val="110000"/>
              <a:buFont typeface="Wingdings 2" pitchFamily="18" charset="2"/>
              <a:buNone/>
              <a:defRPr/>
            </a:pPr>
            <a:endParaRPr sz="3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rtlCol="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1322921" y="3299012"/>
            <a:ext cx="6498159" cy="916641"/>
          </a:xfrm>
        </p:spPr>
        <p:txBody>
          <a:bodyPr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5" name="Date Placeholder 3"/>
          <p:cNvSpPr>
            <a:spLocks noGrp="1"/>
          </p:cNvSpPr>
          <p:nvPr>
            <p:ph type="dt" sz="half" idx="10"/>
          </p:nvPr>
        </p:nvSpPr>
        <p:spPr/>
        <p:txBody>
          <a:bodyPr/>
          <a:lstStyle>
            <a:lvl1pPr>
              <a:defRPr/>
            </a:lvl1pPr>
          </a:lstStyle>
          <a:p>
            <a:pPr>
              <a:defRPr/>
            </a:pPr>
            <a:fld id="{63EFE9E3-2FB7-814E-ABA2-DB44A84C57CD}" type="datetimeFigureOut">
              <a:rPr lang="en-US"/>
              <a:pPr>
                <a:defRPr/>
              </a:pPr>
              <a:t>4/26/2012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C300A4D-8B04-BD4D-801E-1FA16E7FF563}" type="slidenum">
              <a:rPr lang="en-US"/>
              <a:pPr>
                <a:defRPr/>
              </a:pPr>
              <a:t>‹#›</a:t>
            </a:fld>
            <a:endParaRPr lang="en-US"/>
          </a:p>
        </p:txBody>
      </p:sp>
    </p:spTree>
    <p:extLst>
      <p:ext uri="{BB962C8B-B14F-4D97-AF65-F5344CB8AC3E}">
        <p14:creationId xmlns:p14="http://schemas.microsoft.com/office/powerpoint/2010/main" xmlns="" val="548910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lvl1pPr>
              <a:defRPr/>
            </a:lvl1pPr>
          </a:lstStyle>
          <a:p>
            <a:pPr>
              <a:defRPr/>
            </a:pPr>
            <a:fld id="{277CE3C7-AF8B-4545-8469-80F2E8C3A103}" type="datetimeFigureOut">
              <a:rPr lang="en-US"/>
              <a:pPr>
                <a:defRPr/>
              </a:pPr>
              <a:t>4/26/2012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FE8CFDF-246E-A443-BC5C-C5110876B4D5}" type="slidenum">
              <a:rPr lang="en-US"/>
              <a:pPr>
                <a:defRPr/>
              </a:pPr>
              <a:t>‹#›</a:t>
            </a:fld>
            <a:endParaRPr lang="en-US"/>
          </a:p>
        </p:txBody>
      </p:sp>
    </p:spTree>
    <p:extLst>
      <p:ext uri="{BB962C8B-B14F-4D97-AF65-F5344CB8AC3E}">
        <p14:creationId xmlns:p14="http://schemas.microsoft.com/office/powerpoint/2010/main" xmlns="" val="978185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US" smtClean="0"/>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noProof="0"/>
          </a:p>
        </p:txBody>
      </p:sp>
      <p:sp>
        <p:nvSpPr>
          <p:cNvPr id="5" name="Date Placeholder 3"/>
          <p:cNvSpPr>
            <a:spLocks noGrp="1"/>
          </p:cNvSpPr>
          <p:nvPr>
            <p:ph type="dt" sz="half" idx="14"/>
          </p:nvPr>
        </p:nvSpPr>
        <p:spPr/>
        <p:txBody>
          <a:bodyPr/>
          <a:lstStyle>
            <a:lvl1pPr>
              <a:defRPr/>
            </a:lvl1pPr>
          </a:lstStyle>
          <a:p>
            <a:pPr>
              <a:defRPr/>
            </a:pPr>
            <a:fld id="{BEBC93ED-A83A-7048-A88E-13B05746C9CB}" type="datetimeFigureOut">
              <a:rPr lang="en-US"/>
              <a:pPr>
                <a:defRPr/>
              </a:pPr>
              <a:t>4/26/2012</a:t>
            </a:fld>
            <a:endParaRPr lang="en-US"/>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0E187AEF-B553-FD4E-9258-149511E7A879}" type="slidenum">
              <a:rPr lang="en-US"/>
              <a:pPr>
                <a:defRPr/>
              </a:pPr>
              <a:t>‹#›</a:t>
            </a:fld>
            <a:endParaRPr lang="en-US"/>
          </a:p>
        </p:txBody>
      </p:sp>
    </p:spTree>
    <p:extLst>
      <p:ext uri="{BB962C8B-B14F-4D97-AF65-F5344CB8AC3E}">
        <p14:creationId xmlns:p14="http://schemas.microsoft.com/office/powerpoint/2010/main" xmlns="" val="2238948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lstStyle>
            <a:lvl1pPr algn="ctr">
              <a:defRPr sz="4600" b="0" cap="none" baseline="0"/>
            </a:lvl1pPr>
          </a:lstStyle>
          <a:p>
            <a:r>
              <a:rPr lang="en-US" smtClean="0"/>
              <a:t>Click to edit Master title style</a:t>
            </a:r>
            <a:endParaRPr/>
          </a:p>
        </p:txBody>
      </p:sp>
      <p:sp>
        <p:nvSpPr>
          <p:cNvPr id="3" name="Text Placeholder 2"/>
          <p:cNvSpPr>
            <a:spLocks noGrp="1"/>
          </p:cNvSpPr>
          <p:nvPr>
            <p:ph type="body" idx="1"/>
          </p:nvPr>
        </p:nvSpPr>
        <p:spPr>
          <a:xfrm>
            <a:off x="549275" y="3736005"/>
            <a:ext cx="8056563" cy="1500187"/>
          </a:xfrm>
        </p:spPr>
        <p:txBody>
          <a:bodyPr>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BF4B01C-9F34-C94D-B883-53432B29507F}" type="datetimeFigureOut">
              <a:rPr lang="en-US"/>
              <a:pPr>
                <a:defRPr/>
              </a:pPr>
              <a:t>4/26/2012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7E95714-A74E-CC47-ADE8-BC8E442B84F4}" type="slidenum">
              <a:rPr lang="en-US"/>
              <a:pPr>
                <a:defRPr/>
              </a:pPr>
              <a:t>‹#›</a:t>
            </a:fld>
            <a:endParaRPr lang="en-US"/>
          </a:p>
        </p:txBody>
      </p:sp>
    </p:spTree>
    <p:extLst>
      <p:ext uri="{BB962C8B-B14F-4D97-AF65-F5344CB8AC3E}">
        <p14:creationId xmlns:p14="http://schemas.microsoft.com/office/powerpoint/2010/main" xmlns="" val="237097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US" smtClean="0"/>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3"/>
          <p:cNvSpPr>
            <a:spLocks noGrp="1"/>
          </p:cNvSpPr>
          <p:nvPr>
            <p:ph type="dt" sz="half" idx="10"/>
          </p:nvPr>
        </p:nvSpPr>
        <p:spPr/>
        <p:txBody>
          <a:bodyPr/>
          <a:lstStyle>
            <a:lvl1pPr>
              <a:defRPr/>
            </a:lvl1pPr>
          </a:lstStyle>
          <a:p>
            <a:pPr>
              <a:defRPr/>
            </a:pPr>
            <a:fld id="{81CF0DFC-267C-4946-9629-D553F15E1086}" type="datetimeFigureOut">
              <a:rPr lang="en-US"/>
              <a:pPr>
                <a:defRPr/>
              </a:pPr>
              <a:t>4/26/2012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3BB9342-68AD-2D48-A0B2-CA477C576D90}" type="slidenum">
              <a:rPr lang="en-US"/>
              <a:pPr>
                <a:defRPr/>
              </a:pPr>
              <a:t>‹#›</a:t>
            </a:fld>
            <a:endParaRPr lang="en-US"/>
          </a:p>
        </p:txBody>
      </p:sp>
    </p:spTree>
    <p:extLst>
      <p:ext uri="{BB962C8B-B14F-4D97-AF65-F5344CB8AC3E}">
        <p14:creationId xmlns:p14="http://schemas.microsoft.com/office/powerpoint/2010/main" xmlns="" val="1908046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3"/>
          <p:cNvSpPr>
            <a:spLocks noGrp="1"/>
          </p:cNvSpPr>
          <p:nvPr>
            <p:ph type="dt" sz="half" idx="10"/>
          </p:nvPr>
        </p:nvSpPr>
        <p:spPr/>
        <p:txBody>
          <a:bodyPr/>
          <a:lstStyle>
            <a:lvl1pPr>
              <a:defRPr/>
            </a:lvl1pPr>
          </a:lstStyle>
          <a:p>
            <a:pPr>
              <a:defRPr/>
            </a:pPr>
            <a:fld id="{B917D7D2-3CBC-3741-8653-056075F85DFD}" type="datetimeFigureOut">
              <a:rPr lang="en-US"/>
              <a:pPr>
                <a:defRPr/>
              </a:pPr>
              <a:t>4/26/2012</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B2EF521-A7D9-2648-BE3F-DB5ED862F1D2}" type="slidenum">
              <a:rPr lang="en-US"/>
              <a:pPr>
                <a:defRPr/>
              </a:pPr>
              <a:t>‹#›</a:t>
            </a:fld>
            <a:endParaRPr lang="en-US"/>
          </a:p>
        </p:txBody>
      </p:sp>
    </p:spTree>
    <p:extLst>
      <p:ext uri="{BB962C8B-B14F-4D97-AF65-F5344CB8AC3E}">
        <p14:creationId xmlns:p14="http://schemas.microsoft.com/office/powerpoint/2010/main" xmlns="" val="22251735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3"/>
          <p:cNvSpPr>
            <a:spLocks noGrp="1"/>
          </p:cNvSpPr>
          <p:nvPr>
            <p:ph type="dt" sz="half" idx="10"/>
          </p:nvPr>
        </p:nvSpPr>
        <p:spPr/>
        <p:txBody>
          <a:bodyPr/>
          <a:lstStyle>
            <a:lvl1pPr>
              <a:defRPr/>
            </a:lvl1pPr>
          </a:lstStyle>
          <a:p>
            <a:pPr>
              <a:defRPr/>
            </a:pPr>
            <a:fld id="{E912E77B-8C2F-3347-8EE8-5C83E6041652}" type="datetimeFigureOut">
              <a:rPr lang="en-US"/>
              <a:pPr>
                <a:defRPr/>
              </a:pPr>
              <a:t>4/26/2012</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407CAED-10FA-A340-B7F9-F015DABA6655}" type="slidenum">
              <a:rPr lang="en-US"/>
              <a:pPr>
                <a:defRPr/>
              </a:pPr>
              <a:t>‹#›</a:t>
            </a:fld>
            <a:endParaRPr lang="en-US"/>
          </a:p>
        </p:txBody>
      </p:sp>
    </p:spTree>
    <p:extLst>
      <p:ext uri="{BB962C8B-B14F-4D97-AF65-F5344CB8AC3E}">
        <p14:creationId xmlns:p14="http://schemas.microsoft.com/office/powerpoint/2010/main" xmlns="" val="3088008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8A6F66E-B34E-FE45-B74D-5C563AF86E06}" type="datetimeFigureOut">
              <a:rPr lang="en-US"/>
              <a:pPr>
                <a:defRPr/>
              </a:pPr>
              <a:t>4/26/2012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D178312C-90DB-FF45-919A-56A0D036CA94}" type="slidenum">
              <a:rPr lang="en-US"/>
              <a:pPr>
                <a:defRPr/>
              </a:pPr>
              <a:t>‹#›</a:t>
            </a:fld>
            <a:endParaRPr lang="en-US"/>
          </a:p>
        </p:txBody>
      </p:sp>
    </p:spTree>
    <p:extLst>
      <p:ext uri="{BB962C8B-B14F-4D97-AF65-F5344CB8AC3E}">
        <p14:creationId xmlns:p14="http://schemas.microsoft.com/office/powerpoint/2010/main" xmlns="" val="3343257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lstStyle>
            <a:lvl1pPr algn="ctr">
              <a:defRPr sz="3600" b="0"/>
            </a:lvl1pPr>
          </a:lstStyle>
          <a:p>
            <a:r>
              <a:rPr lang="en-US" smtClean="0"/>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C169F94-9F60-A140-B71F-962A43145065}" type="datetimeFigureOut">
              <a:rPr lang="en-US"/>
              <a:pPr>
                <a:defRPr/>
              </a:pPr>
              <a:t>4/26/2012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E13766E-014D-E041-8F27-D8D0B81C2E92}" type="slidenum">
              <a:rPr lang="en-US"/>
              <a:pPr>
                <a:defRPr/>
              </a:pPr>
              <a:t>‹#›</a:t>
            </a:fld>
            <a:endParaRPr lang="en-US"/>
          </a:p>
        </p:txBody>
      </p:sp>
    </p:spTree>
    <p:extLst>
      <p:ext uri="{BB962C8B-B14F-4D97-AF65-F5344CB8AC3E}">
        <p14:creationId xmlns:p14="http://schemas.microsoft.com/office/powerpoint/2010/main" xmlns="" val="3739578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lstStyle>
            <a:lvl1pPr algn="ctr">
              <a:defRPr sz="3600" b="0"/>
            </a:lvl1pPr>
          </a:lstStyle>
          <a:p>
            <a:r>
              <a:rPr lang="en-US" smtClean="0"/>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noProof="0"/>
          </a:p>
        </p:txBody>
      </p:sp>
      <p:sp>
        <p:nvSpPr>
          <p:cNvPr id="5" name="Date Placeholder 3"/>
          <p:cNvSpPr>
            <a:spLocks noGrp="1"/>
          </p:cNvSpPr>
          <p:nvPr>
            <p:ph type="dt" sz="half" idx="10"/>
          </p:nvPr>
        </p:nvSpPr>
        <p:spPr/>
        <p:txBody>
          <a:bodyPr/>
          <a:lstStyle>
            <a:lvl1pPr>
              <a:defRPr/>
            </a:lvl1pPr>
          </a:lstStyle>
          <a:p>
            <a:pPr>
              <a:defRPr/>
            </a:pPr>
            <a:fld id="{0204611D-4BF3-EA46-AF53-0DCB4D94C791}" type="datetimeFigureOut">
              <a:rPr lang="en-US"/>
              <a:pPr>
                <a:defRPr/>
              </a:pPr>
              <a:t>4/26/2012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78102F-3F2A-F44B-AB47-B972F0BA411A}" type="slidenum">
              <a:rPr lang="en-US"/>
              <a:pPr>
                <a:defRPr/>
              </a:pPr>
              <a:t>‹#›</a:t>
            </a:fld>
            <a:endParaRPr lang="en-US"/>
          </a:p>
        </p:txBody>
      </p:sp>
    </p:spTree>
    <p:extLst>
      <p:ext uri="{BB962C8B-B14F-4D97-AF65-F5344CB8AC3E}">
        <p14:creationId xmlns:p14="http://schemas.microsoft.com/office/powerpoint/2010/main" xmlns="" val="3117850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lvl1pPr>
              <a:defRPr/>
            </a:lvl1pPr>
          </a:lstStyle>
          <a:p>
            <a:pPr>
              <a:defRPr/>
            </a:pPr>
            <a:fld id="{35DDDF22-96FB-D642-9511-0BD9CDD4A751}" type="datetimeFigureOut">
              <a:rPr lang="en-US"/>
              <a:pPr>
                <a:defRPr/>
              </a:pPr>
              <a:t>4/26/2012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32540DD-1B5D-3B46-A9ED-1308F72E5097}" type="slidenum">
              <a:rPr lang="en-US"/>
              <a:pPr>
                <a:defRPr/>
              </a:pPr>
              <a:t>‹#›</a:t>
            </a:fld>
            <a:endParaRPr lang="en-US"/>
          </a:p>
        </p:txBody>
      </p:sp>
    </p:spTree>
    <p:extLst>
      <p:ext uri="{BB962C8B-B14F-4D97-AF65-F5344CB8AC3E}">
        <p14:creationId xmlns:p14="http://schemas.microsoft.com/office/powerpoint/2010/main" xmlns="" val="4216282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lvl1pPr>
              <a:defRPr/>
            </a:lvl1pPr>
          </a:lstStyle>
          <a:p>
            <a:pPr>
              <a:defRPr/>
            </a:pPr>
            <a:fld id="{3D9EACD0-BDCE-224A-AB3D-346C4270D307}" type="datetimeFigureOut">
              <a:rPr lang="en-US"/>
              <a:pPr>
                <a:defRPr/>
              </a:pPr>
              <a:t>4/26/2012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124AD42-49D7-2D4C-919A-0C6829A224CA}" type="slidenum">
              <a:rPr lang="en-US"/>
              <a:pPr>
                <a:defRPr/>
              </a:pPr>
              <a:t>‹#›</a:t>
            </a:fld>
            <a:endParaRPr lang="en-US"/>
          </a:p>
        </p:txBody>
      </p:sp>
    </p:spTree>
    <p:extLst>
      <p:ext uri="{BB962C8B-B14F-4D97-AF65-F5344CB8AC3E}">
        <p14:creationId xmlns:p14="http://schemas.microsoft.com/office/powerpoint/2010/main" xmlns="" val="3536180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549275" y="107950"/>
            <a:ext cx="8042275" cy="1336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549275" y="1600200"/>
            <a:ext cx="8042275" cy="434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629275" y="6275388"/>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chemeClr val="bg1"/>
                </a:solidFill>
                <a:cs typeface="Arial" charset="0"/>
              </a:defRPr>
            </a:lvl1pPr>
          </a:lstStyle>
          <a:p>
            <a:pPr>
              <a:defRPr/>
            </a:pPr>
            <a:fld id="{9623844D-32E5-9E45-A0F7-77FF33A6FAF6}" type="datetimeFigureOut">
              <a:rPr lang="en-US"/>
              <a:pPr>
                <a:defRPr/>
              </a:pPr>
              <a:t>4/26/2012</a:t>
            </a:fld>
            <a:endParaRPr lang="en-US"/>
          </a:p>
        </p:txBody>
      </p:sp>
      <p:sp>
        <p:nvSpPr>
          <p:cNvPr id="5" name="Footer Placeholder 4"/>
          <p:cNvSpPr>
            <a:spLocks noGrp="1"/>
          </p:cNvSpPr>
          <p:nvPr>
            <p:ph type="ftr" sz="quarter" idx="3"/>
          </p:nvPr>
        </p:nvSpPr>
        <p:spPr>
          <a:xfrm>
            <a:off x="265113" y="6275388"/>
            <a:ext cx="4840287" cy="365125"/>
          </a:xfrm>
          <a:prstGeom prst="rect">
            <a:avLst/>
          </a:prstGeom>
        </p:spPr>
        <p:txBody>
          <a:bodyPr vert="horz" lIns="91440" tIns="45720" rIns="91440" bIns="45720" rtlCol="0" anchor="ctr"/>
          <a:lstStyle>
            <a:lvl1pPr algn="l">
              <a:defRPr sz="1200">
                <a:solidFill>
                  <a:schemeClr val="bg1"/>
                </a:solidFill>
                <a:latin typeface="Arial" charset="0"/>
                <a:ea typeface="ＭＳ Ｐゴシック" charset="0"/>
                <a:cs typeface="Arial" charset="0"/>
              </a:defRPr>
            </a:lvl1pPr>
          </a:lstStyle>
          <a:p>
            <a:pPr>
              <a:defRPr/>
            </a:pPr>
            <a:endParaRPr lang="en-US"/>
          </a:p>
        </p:txBody>
      </p:sp>
      <p:sp>
        <p:nvSpPr>
          <p:cNvPr id="6" name="Slide Number Placeholder 5"/>
          <p:cNvSpPr>
            <a:spLocks noGrp="1"/>
          </p:cNvSpPr>
          <p:nvPr>
            <p:ph type="sldNum" sz="quarter" idx="4"/>
          </p:nvPr>
        </p:nvSpPr>
        <p:spPr>
          <a:xfrm>
            <a:off x="7897813" y="6275388"/>
            <a:ext cx="990600" cy="365125"/>
          </a:xfrm>
          <a:prstGeom prst="rect">
            <a:avLst/>
          </a:prstGeom>
        </p:spPr>
        <p:txBody>
          <a:bodyPr vert="horz" wrap="square" lIns="91440" tIns="45720" rIns="91440" bIns="45720" numCol="1" anchor="ctr" anchorCtr="0" compatLnSpc="1">
            <a:prstTxWarp prst="textNoShape">
              <a:avLst/>
            </a:prstTxWarp>
          </a:bodyPr>
          <a:lstStyle>
            <a:lvl1pPr algn="r">
              <a:defRPr sz="3600">
                <a:solidFill>
                  <a:schemeClr val="bg1"/>
                </a:solidFill>
                <a:cs typeface="Arial" charset="0"/>
              </a:defRPr>
            </a:lvl1pPr>
          </a:lstStyle>
          <a:p>
            <a:pPr>
              <a:defRPr/>
            </a:pPr>
            <a:fld id="{89950BDD-8795-0F43-9A2F-4A13CFE9DF9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3"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Lst>
  <p:txStyles>
    <p:titleStyle>
      <a:lvl1pPr algn="ctr" rtl="0" eaLnBrk="0" fontAlgn="base" hangingPunct="0">
        <a:spcBef>
          <a:spcPct val="0"/>
        </a:spcBef>
        <a:spcAft>
          <a:spcPct val="0"/>
        </a:spcAft>
        <a:defRPr sz="4600" kern="1200">
          <a:solidFill>
            <a:schemeClr val="accent1"/>
          </a:solidFill>
          <a:latin typeface="+mj-lt"/>
          <a:ea typeface="ＭＳ Ｐゴシック" charset="0"/>
          <a:cs typeface="ＭＳ Ｐゴシック" charset="0"/>
        </a:defRPr>
      </a:lvl1pPr>
      <a:lvl2pPr algn="ctr" rtl="0" eaLnBrk="0" fontAlgn="base" hangingPunct="0">
        <a:spcBef>
          <a:spcPct val="0"/>
        </a:spcBef>
        <a:spcAft>
          <a:spcPct val="0"/>
        </a:spcAft>
        <a:defRPr sz="4600">
          <a:solidFill>
            <a:schemeClr val="accent1"/>
          </a:solidFill>
          <a:latin typeface="News Gothic MT" charset="0"/>
          <a:ea typeface="ＭＳ Ｐゴシック" charset="0"/>
          <a:cs typeface="ＭＳ Ｐゴシック" charset="0"/>
        </a:defRPr>
      </a:lvl2pPr>
      <a:lvl3pPr algn="ctr" rtl="0" eaLnBrk="0" fontAlgn="base" hangingPunct="0">
        <a:spcBef>
          <a:spcPct val="0"/>
        </a:spcBef>
        <a:spcAft>
          <a:spcPct val="0"/>
        </a:spcAft>
        <a:defRPr sz="4600">
          <a:solidFill>
            <a:schemeClr val="accent1"/>
          </a:solidFill>
          <a:latin typeface="News Gothic MT" charset="0"/>
          <a:ea typeface="ＭＳ Ｐゴシック" charset="0"/>
          <a:cs typeface="ＭＳ Ｐゴシック" charset="0"/>
        </a:defRPr>
      </a:lvl3pPr>
      <a:lvl4pPr algn="ctr" rtl="0" eaLnBrk="0" fontAlgn="base" hangingPunct="0">
        <a:spcBef>
          <a:spcPct val="0"/>
        </a:spcBef>
        <a:spcAft>
          <a:spcPct val="0"/>
        </a:spcAft>
        <a:defRPr sz="4600">
          <a:solidFill>
            <a:schemeClr val="accent1"/>
          </a:solidFill>
          <a:latin typeface="News Gothic MT" charset="0"/>
          <a:ea typeface="ＭＳ Ｐゴシック" charset="0"/>
          <a:cs typeface="ＭＳ Ｐゴシック" charset="0"/>
        </a:defRPr>
      </a:lvl4pPr>
      <a:lvl5pPr algn="ctr" rtl="0" eaLnBrk="0" fontAlgn="base" hangingPunct="0">
        <a:spcBef>
          <a:spcPct val="0"/>
        </a:spcBef>
        <a:spcAft>
          <a:spcPct val="0"/>
        </a:spcAft>
        <a:defRPr sz="4600">
          <a:solidFill>
            <a:schemeClr val="accent1"/>
          </a:solidFill>
          <a:latin typeface="News Gothic MT" charset="0"/>
          <a:ea typeface="ＭＳ Ｐゴシック" charset="0"/>
          <a:cs typeface="ＭＳ Ｐゴシック" charset="0"/>
        </a:defRPr>
      </a:lvl5pPr>
      <a:lvl6pPr marL="457200" algn="ctr" rtl="0" fontAlgn="base">
        <a:spcBef>
          <a:spcPct val="0"/>
        </a:spcBef>
        <a:spcAft>
          <a:spcPct val="0"/>
        </a:spcAft>
        <a:defRPr sz="4600">
          <a:solidFill>
            <a:schemeClr val="accent1"/>
          </a:solidFill>
          <a:latin typeface="News Gothic MT" charset="0"/>
          <a:ea typeface="ＭＳ Ｐゴシック" charset="0"/>
          <a:cs typeface="ＭＳ Ｐゴシック" charset="0"/>
        </a:defRPr>
      </a:lvl6pPr>
      <a:lvl7pPr marL="914400" algn="ctr" rtl="0" fontAlgn="base">
        <a:spcBef>
          <a:spcPct val="0"/>
        </a:spcBef>
        <a:spcAft>
          <a:spcPct val="0"/>
        </a:spcAft>
        <a:defRPr sz="4600">
          <a:solidFill>
            <a:schemeClr val="accent1"/>
          </a:solidFill>
          <a:latin typeface="News Gothic MT" charset="0"/>
          <a:ea typeface="ＭＳ Ｐゴシック" charset="0"/>
          <a:cs typeface="ＭＳ Ｐゴシック" charset="0"/>
        </a:defRPr>
      </a:lvl7pPr>
      <a:lvl8pPr marL="1371600" algn="ctr" rtl="0" fontAlgn="base">
        <a:spcBef>
          <a:spcPct val="0"/>
        </a:spcBef>
        <a:spcAft>
          <a:spcPct val="0"/>
        </a:spcAft>
        <a:defRPr sz="4600">
          <a:solidFill>
            <a:schemeClr val="accent1"/>
          </a:solidFill>
          <a:latin typeface="News Gothic MT" charset="0"/>
          <a:ea typeface="ＭＳ Ｐゴシック" charset="0"/>
          <a:cs typeface="ＭＳ Ｐゴシック" charset="0"/>
        </a:defRPr>
      </a:lvl8pPr>
      <a:lvl9pPr marL="1828800" algn="ctr" rtl="0" fontAlgn="base">
        <a:spcBef>
          <a:spcPct val="0"/>
        </a:spcBef>
        <a:spcAft>
          <a:spcPct val="0"/>
        </a:spcAft>
        <a:defRPr sz="4600">
          <a:solidFill>
            <a:schemeClr val="accent1"/>
          </a:solidFill>
          <a:latin typeface="News Gothic MT" charset="0"/>
          <a:ea typeface="ＭＳ Ｐゴシック" charset="0"/>
          <a:cs typeface="ＭＳ Ｐゴシック" charset="0"/>
        </a:defRPr>
      </a:lvl9pPr>
    </p:titleStyle>
    <p:bodyStyle>
      <a:lvl1pPr marL="349250" indent="-349250" algn="l" rtl="0" eaLnBrk="0" fontAlgn="base" hangingPunct="0">
        <a:spcBef>
          <a:spcPts val="2000"/>
        </a:spcBef>
        <a:spcAft>
          <a:spcPct val="0"/>
        </a:spcAft>
        <a:buClr>
          <a:srgbClr val="6FB7D7"/>
        </a:buClr>
        <a:buSzPct val="110000"/>
        <a:buFont typeface="Wingdings 2" charset="0"/>
        <a:buChar char=""/>
        <a:defRPr sz="2400" kern="1200">
          <a:solidFill>
            <a:srgbClr val="595959"/>
          </a:solidFill>
          <a:latin typeface="+mn-lt"/>
          <a:ea typeface="ＭＳ Ｐゴシック" charset="0"/>
          <a:cs typeface="ＭＳ Ｐゴシック" charset="0"/>
        </a:defRPr>
      </a:lvl1pPr>
      <a:lvl2pPr marL="685800" indent="-336550" algn="l" rtl="0" eaLnBrk="0" fontAlgn="base" hangingPunct="0">
        <a:spcBef>
          <a:spcPts val="600"/>
        </a:spcBef>
        <a:spcAft>
          <a:spcPct val="0"/>
        </a:spcAft>
        <a:buClr>
          <a:srgbClr val="215D77"/>
        </a:buClr>
        <a:buSzPct val="110000"/>
        <a:buFont typeface="Wingdings 2" charset="0"/>
        <a:buChar char=""/>
        <a:defRPr sz="2200" kern="1200">
          <a:solidFill>
            <a:srgbClr val="595959"/>
          </a:solidFill>
          <a:latin typeface="+mn-lt"/>
          <a:ea typeface="ＭＳ Ｐゴシック" charset="0"/>
          <a:cs typeface="+mn-cs"/>
        </a:defRPr>
      </a:lvl2pPr>
      <a:lvl3pPr marL="968375" indent="-282575" algn="l" rtl="0" eaLnBrk="0" fontAlgn="base" hangingPunct="0">
        <a:spcBef>
          <a:spcPts val="600"/>
        </a:spcBef>
        <a:spcAft>
          <a:spcPct val="0"/>
        </a:spcAft>
        <a:buClr>
          <a:srgbClr val="6FB7D7"/>
        </a:buClr>
        <a:buSzPct val="110000"/>
        <a:buFont typeface="Wingdings 2" charset="0"/>
        <a:buChar char=""/>
        <a:defRPr sz="2000" kern="1200">
          <a:solidFill>
            <a:srgbClr val="595959"/>
          </a:solidFill>
          <a:latin typeface="+mn-lt"/>
          <a:ea typeface="ＭＳ Ｐゴシック" charset="0"/>
          <a:cs typeface="+mn-cs"/>
        </a:defRPr>
      </a:lvl3pPr>
      <a:lvl4pPr marL="1263650" indent="-295275" algn="l" rtl="0" eaLnBrk="0" fontAlgn="base" hangingPunct="0">
        <a:spcBef>
          <a:spcPts val="600"/>
        </a:spcBef>
        <a:spcAft>
          <a:spcPct val="0"/>
        </a:spcAft>
        <a:buClr>
          <a:srgbClr val="215D77"/>
        </a:buClr>
        <a:buSzPct val="110000"/>
        <a:buFont typeface="Wingdings 2" charset="0"/>
        <a:buChar char=""/>
        <a:defRPr kern="1200">
          <a:solidFill>
            <a:srgbClr val="595959"/>
          </a:solidFill>
          <a:latin typeface="+mn-lt"/>
          <a:ea typeface="ＭＳ Ｐゴシック" charset="0"/>
          <a:cs typeface="+mn-cs"/>
        </a:defRPr>
      </a:lvl4pPr>
      <a:lvl5pPr marL="1546225" indent="-282575" algn="l" rtl="0" eaLnBrk="0" fontAlgn="base" hangingPunct="0">
        <a:spcBef>
          <a:spcPts val="600"/>
        </a:spcBef>
        <a:spcAft>
          <a:spcPct val="0"/>
        </a:spcAft>
        <a:buClr>
          <a:srgbClr val="6FB7D7"/>
        </a:buClr>
        <a:buSzPct val="110000"/>
        <a:buFont typeface="Wingdings 2" charset="0"/>
        <a:buChar char=""/>
        <a:defRPr kern="1200">
          <a:solidFill>
            <a:srgbClr val="595959"/>
          </a:solidFill>
          <a:latin typeface="+mn-lt"/>
          <a:ea typeface="ＭＳ Ｐゴシック" charset="0"/>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r>
              <a:rPr lang="en-US">
                <a:solidFill>
                  <a:schemeClr val="bg1"/>
                </a:solidFill>
                <a:latin typeface="Calibri" charset="0"/>
              </a:rPr>
              <a:t>Volunteer Management</a:t>
            </a:r>
          </a:p>
        </p:txBody>
      </p:sp>
      <p:sp>
        <p:nvSpPr>
          <p:cNvPr id="2051" name="Content Placeholder 2"/>
          <p:cNvSpPr>
            <a:spLocks noGrp="1"/>
          </p:cNvSpPr>
          <p:nvPr>
            <p:ph idx="1"/>
          </p:nvPr>
        </p:nvSpPr>
        <p:spPr>
          <a:xfrm>
            <a:off x="457200" y="1265238"/>
            <a:ext cx="8229600" cy="5440362"/>
          </a:xfrm>
        </p:spPr>
        <p:txBody>
          <a:bodyPr rtlCol="0">
            <a:normAutofit fontScale="92500" lnSpcReduction="10000"/>
          </a:bodyPr>
          <a:lstStyle/>
          <a:p>
            <a:pPr algn="ctr" eaLnBrk="1" fontAlgn="auto" hangingPunct="1">
              <a:spcAft>
                <a:spcPts val="0"/>
              </a:spcAft>
              <a:buClr>
                <a:schemeClr val="accent1">
                  <a:lumMod val="60000"/>
                  <a:lumOff val="40000"/>
                </a:schemeClr>
              </a:buClr>
              <a:buFont typeface="Arial" charset="0"/>
              <a:buNone/>
              <a:defRPr/>
            </a:pPr>
            <a:r>
              <a:rPr lang="en-US" sz="4000" dirty="0">
                <a:solidFill>
                  <a:schemeClr val="bg1"/>
                </a:solidFill>
                <a:latin typeface="Calibri" charset="0"/>
                <a:ea typeface="+mn-ea"/>
                <a:cs typeface="+mn-cs"/>
              </a:rPr>
              <a:t>AmeriCorps St. Louis</a:t>
            </a:r>
          </a:p>
          <a:p>
            <a:pPr algn="ctr" eaLnBrk="1" fontAlgn="auto" hangingPunct="1">
              <a:spcAft>
                <a:spcPts val="0"/>
              </a:spcAft>
              <a:buClr>
                <a:schemeClr val="accent1">
                  <a:lumMod val="60000"/>
                  <a:lumOff val="40000"/>
                </a:schemeClr>
              </a:buClr>
              <a:buFont typeface="Arial" charset="0"/>
              <a:buNone/>
              <a:defRPr/>
            </a:pPr>
            <a:endParaRPr lang="en-US" dirty="0">
              <a:solidFill>
                <a:schemeClr val="bg1"/>
              </a:solidFill>
              <a:latin typeface="Calibri" charset="0"/>
              <a:ea typeface="+mn-ea"/>
              <a:cs typeface="+mn-cs"/>
            </a:endParaRPr>
          </a:p>
          <a:p>
            <a:pPr algn="ctr" eaLnBrk="1" fontAlgn="auto" hangingPunct="1">
              <a:spcAft>
                <a:spcPts val="0"/>
              </a:spcAft>
              <a:buClr>
                <a:schemeClr val="accent1">
                  <a:lumMod val="60000"/>
                  <a:lumOff val="40000"/>
                </a:schemeClr>
              </a:buClr>
              <a:buFont typeface="Arial" charset="0"/>
              <a:buNone/>
              <a:defRPr/>
            </a:pPr>
            <a:endParaRPr lang="en-US" dirty="0">
              <a:solidFill>
                <a:schemeClr val="bg1"/>
              </a:solidFill>
              <a:latin typeface="Calibri" charset="0"/>
              <a:ea typeface="+mn-ea"/>
              <a:cs typeface="+mn-cs"/>
            </a:endParaRPr>
          </a:p>
          <a:p>
            <a:pPr algn="ctr" eaLnBrk="1" fontAlgn="auto" hangingPunct="1">
              <a:spcAft>
                <a:spcPts val="0"/>
              </a:spcAft>
              <a:buClr>
                <a:schemeClr val="accent1">
                  <a:lumMod val="60000"/>
                  <a:lumOff val="40000"/>
                </a:schemeClr>
              </a:buClr>
              <a:buFont typeface="Arial" charset="0"/>
              <a:buNone/>
              <a:defRPr/>
            </a:pPr>
            <a:endParaRPr lang="en-US" dirty="0">
              <a:solidFill>
                <a:schemeClr val="bg1"/>
              </a:solidFill>
              <a:latin typeface="Calibri" charset="0"/>
              <a:ea typeface="+mn-ea"/>
              <a:cs typeface="+mn-cs"/>
            </a:endParaRPr>
          </a:p>
          <a:p>
            <a:pPr algn="ctr" eaLnBrk="1" fontAlgn="auto" hangingPunct="1">
              <a:spcAft>
                <a:spcPts val="0"/>
              </a:spcAft>
              <a:buClr>
                <a:schemeClr val="accent1">
                  <a:lumMod val="60000"/>
                  <a:lumOff val="40000"/>
                </a:schemeClr>
              </a:buClr>
              <a:buFont typeface="Arial" charset="0"/>
              <a:buNone/>
              <a:defRPr/>
            </a:pPr>
            <a:endParaRPr lang="en-US" dirty="0">
              <a:solidFill>
                <a:schemeClr val="bg1"/>
              </a:solidFill>
              <a:latin typeface="Calibri" charset="0"/>
              <a:ea typeface="+mn-ea"/>
              <a:cs typeface="+mn-cs"/>
            </a:endParaRPr>
          </a:p>
          <a:p>
            <a:pPr algn="ctr" eaLnBrk="1" fontAlgn="auto" hangingPunct="1">
              <a:spcAft>
                <a:spcPts val="0"/>
              </a:spcAft>
              <a:buClr>
                <a:schemeClr val="accent1">
                  <a:lumMod val="60000"/>
                  <a:lumOff val="40000"/>
                </a:schemeClr>
              </a:buClr>
              <a:buFont typeface="Arial" charset="0"/>
              <a:buNone/>
              <a:defRPr/>
            </a:pPr>
            <a:endParaRPr lang="en-US" dirty="0">
              <a:solidFill>
                <a:schemeClr val="bg1"/>
              </a:solidFill>
              <a:latin typeface="Calibri" charset="0"/>
              <a:ea typeface="+mn-ea"/>
              <a:cs typeface="+mn-cs"/>
            </a:endParaRPr>
          </a:p>
          <a:p>
            <a:pPr algn="ctr" eaLnBrk="1" fontAlgn="auto" hangingPunct="1">
              <a:spcAft>
                <a:spcPts val="0"/>
              </a:spcAft>
              <a:buClr>
                <a:schemeClr val="accent1">
                  <a:lumMod val="60000"/>
                  <a:lumOff val="40000"/>
                </a:schemeClr>
              </a:buClr>
              <a:buFont typeface="Arial" charset="0"/>
              <a:buNone/>
              <a:defRPr/>
            </a:pPr>
            <a:endParaRPr lang="en-US" dirty="0">
              <a:solidFill>
                <a:schemeClr val="bg1"/>
              </a:solidFill>
              <a:latin typeface="Calibri" charset="0"/>
              <a:ea typeface="+mn-ea"/>
              <a:cs typeface="+mn-cs"/>
            </a:endParaRPr>
          </a:p>
          <a:p>
            <a:pPr algn="ctr" eaLnBrk="1" fontAlgn="auto" hangingPunct="1">
              <a:spcAft>
                <a:spcPts val="0"/>
              </a:spcAft>
              <a:buClr>
                <a:schemeClr val="accent1">
                  <a:lumMod val="60000"/>
                  <a:lumOff val="40000"/>
                </a:schemeClr>
              </a:buClr>
              <a:buFont typeface="Arial" charset="0"/>
              <a:buNone/>
              <a:defRPr/>
            </a:pPr>
            <a:endParaRPr lang="en-US" dirty="0">
              <a:solidFill>
                <a:schemeClr val="tx1">
                  <a:lumMod val="65000"/>
                  <a:lumOff val="35000"/>
                </a:schemeClr>
              </a:solidFill>
              <a:latin typeface="Calibri" charset="0"/>
              <a:ea typeface="+mn-ea"/>
              <a:cs typeface="+mn-cs"/>
            </a:endParaRPr>
          </a:p>
          <a:p>
            <a:pPr algn="ctr" eaLnBrk="1" fontAlgn="auto" hangingPunct="1">
              <a:spcAft>
                <a:spcPts val="0"/>
              </a:spcAft>
              <a:buClr>
                <a:schemeClr val="accent1">
                  <a:lumMod val="60000"/>
                  <a:lumOff val="40000"/>
                </a:schemeClr>
              </a:buClr>
              <a:buFont typeface="Arial" charset="0"/>
              <a:buNone/>
              <a:defRPr/>
            </a:pPr>
            <a:r>
              <a:rPr lang="en-US" sz="4000" dirty="0" err="1" smtClean="0">
                <a:solidFill>
                  <a:srgbClr val="FFFFFF"/>
                </a:solidFill>
                <a:latin typeface="Calibri" charset="0"/>
                <a:ea typeface="+mn-ea"/>
                <a:cs typeface="+mn-cs"/>
              </a:rPr>
              <a:t>www.ACSTL.org</a:t>
            </a:r>
            <a:endParaRPr lang="en-US" sz="4000" dirty="0">
              <a:solidFill>
                <a:srgbClr val="FFFFFF"/>
              </a:solidFill>
              <a:latin typeface="Calibri" charset="0"/>
              <a:ea typeface="+mn-ea"/>
              <a:cs typeface="+mn-cs"/>
            </a:endParaRPr>
          </a:p>
          <a:p>
            <a:pPr eaLnBrk="1" fontAlgn="auto" hangingPunct="1">
              <a:spcAft>
                <a:spcPts val="0"/>
              </a:spcAft>
              <a:buClr>
                <a:schemeClr val="accent1">
                  <a:lumMod val="60000"/>
                  <a:lumOff val="40000"/>
                </a:schemeClr>
              </a:buClr>
              <a:buFont typeface="Wingdings 2" pitchFamily="18" charset="2"/>
              <a:buChar char=""/>
              <a:defRPr/>
            </a:pPr>
            <a:endParaRPr lang="en-US" dirty="0">
              <a:solidFill>
                <a:schemeClr val="tx1">
                  <a:lumMod val="65000"/>
                  <a:lumOff val="35000"/>
                </a:schemeClr>
              </a:solidFill>
              <a:latin typeface="Calibri" charset="0"/>
              <a:ea typeface="+mn-ea"/>
              <a:cs typeface="+mn-cs"/>
            </a:endParaRPr>
          </a:p>
          <a:p>
            <a:pPr eaLnBrk="1" fontAlgn="auto" hangingPunct="1">
              <a:spcAft>
                <a:spcPts val="0"/>
              </a:spcAft>
              <a:buClr>
                <a:schemeClr val="accent1">
                  <a:lumMod val="60000"/>
                  <a:lumOff val="40000"/>
                </a:schemeClr>
              </a:buClr>
              <a:buFont typeface="Wingdings 2" pitchFamily="18" charset="2"/>
              <a:buChar char=""/>
              <a:defRPr/>
            </a:pPr>
            <a:endParaRPr lang="en-US" dirty="0">
              <a:solidFill>
                <a:schemeClr val="tx1">
                  <a:lumMod val="65000"/>
                  <a:lumOff val="35000"/>
                </a:schemeClr>
              </a:solidFill>
              <a:latin typeface="Calibri" charset="0"/>
              <a:ea typeface="+mn-ea"/>
              <a:cs typeface="+mn-cs"/>
            </a:endParaRPr>
          </a:p>
          <a:p>
            <a:pPr eaLnBrk="1" fontAlgn="auto" hangingPunct="1">
              <a:spcAft>
                <a:spcPts val="0"/>
              </a:spcAft>
              <a:buClr>
                <a:schemeClr val="accent1">
                  <a:lumMod val="60000"/>
                  <a:lumOff val="40000"/>
                </a:schemeClr>
              </a:buClr>
              <a:buFont typeface="Wingdings 2" pitchFamily="18" charset="2"/>
              <a:buChar char=""/>
              <a:defRPr/>
            </a:pPr>
            <a:endParaRPr lang="en-US" dirty="0">
              <a:solidFill>
                <a:schemeClr val="tx1">
                  <a:lumMod val="65000"/>
                  <a:lumOff val="35000"/>
                </a:schemeClr>
              </a:solidFill>
              <a:latin typeface="Calibri" charset="0"/>
              <a:ea typeface="+mn-ea"/>
              <a:cs typeface="+mn-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609600" y="-533400"/>
            <a:ext cx="3581400" cy="3352800"/>
          </a:xfrm>
          <a:prstGeom prst="ellipse">
            <a:avLst/>
          </a:prstGeom>
          <a:solidFill>
            <a:srgbClr val="117A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410" name="TextBox 4"/>
          <p:cNvSpPr txBox="1">
            <a:spLocks noChangeArrowheads="1"/>
          </p:cNvSpPr>
          <p:nvPr/>
        </p:nvSpPr>
        <p:spPr bwMode="auto">
          <a:xfrm>
            <a:off x="-228600" y="533400"/>
            <a:ext cx="2992438" cy="17541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3600">
                <a:solidFill>
                  <a:schemeClr val="bg1"/>
                </a:solidFill>
              </a:rPr>
              <a:t>Getting Things</a:t>
            </a:r>
          </a:p>
          <a:p>
            <a:pPr algn="ctr" eaLnBrk="1" hangingPunct="1"/>
            <a:r>
              <a:rPr lang="en-US" sz="3600">
                <a:solidFill>
                  <a:schemeClr val="bg1"/>
                </a:solidFill>
              </a:rPr>
              <a:t> Done</a:t>
            </a:r>
          </a:p>
        </p:txBody>
      </p:sp>
      <p:sp>
        <p:nvSpPr>
          <p:cNvPr id="6" name="Title 5"/>
          <p:cNvSpPr>
            <a:spLocks noGrp="1"/>
          </p:cNvSpPr>
          <p:nvPr>
            <p:ph type="ctrTitle"/>
          </p:nvPr>
        </p:nvSpPr>
        <p:spPr>
          <a:xfrm>
            <a:off x="2209800" y="457200"/>
            <a:ext cx="7848600" cy="1143000"/>
          </a:xfrm>
        </p:spPr>
        <p:txBody>
          <a:bodyPr>
            <a:normAutofit/>
          </a:bodyPr>
          <a:lstStyle/>
          <a:p>
            <a:pPr>
              <a:defRPr/>
            </a:pPr>
            <a:r>
              <a:rPr lang="en-US" sz="5400" dirty="0" smtClean="0">
                <a:latin typeface="Calibri"/>
                <a:cs typeface="Calibri"/>
              </a:rPr>
              <a:t>AmeriCorps St. Louis</a:t>
            </a:r>
            <a:endParaRPr lang="en-US" sz="5400" dirty="0">
              <a:latin typeface="Calibri"/>
              <a:cs typeface="Calibri"/>
            </a:endParaRPr>
          </a:p>
        </p:txBody>
      </p:sp>
      <p:sp>
        <p:nvSpPr>
          <p:cNvPr id="7" name="Subtitle 6"/>
          <p:cNvSpPr>
            <a:spLocks noGrp="1"/>
          </p:cNvSpPr>
          <p:nvPr>
            <p:ph type="subTitle" idx="1"/>
          </p:nvPr>
        </p:nvSpPr>
        <p:spPr>
          <a:xfrm>
            <a:off x="3733800" y="1676400"/>
            <a:ext cx="4114800" cy="576263"/>
          </a:xfrm>
        </p:spPr>
        <p:txBody>
          <a:bodyPr>
            <a:normAutofit lnSpcReduction="10000"/>
          </a:bodyPr>
          <a:lstStyle/>
          <a:p>
            <a:pPr>
              <a:defRPr/>
            </a:pPr>
            <a:r>
              <a:rPr lang="en-US" sz="3200" dirty="0" smtClean="0"/>
              <a:t>WWW.ACSTL.ORG</a:t>
            </a:r>
            <a:endParaRPr lang="en-US" sz="3200" dirty="0"/>
          </a:p>
        </p:txBody>
      </p:sp>
      <p:sp>
        <p:nvSpPr>
          <p:cNvPr id="2" name="Rectangle 1"/>
          <p:cNvSpPr/>
          <p:nvPr/>
        </p:nvSpPr>
        <p:spPr>
          <a:xfrm>
            <a:off x="152400" y="2743200"/>
            <a:ext cx="8763000" cy="1754188"/>
          </a:xfrm>
          <a:prstGeom prst="rect">
            <a:avLst/>
          </a:prstGeom>
        </p:spPr>
        <p:txBody>
          <a:bodyPr>
            <a:spAutoFit/>
          </a:bodyPr>
          <a:lstStyle/>
          <a:p>
            <a:pPr algn="ctr">
              <a:buClr>
                <a:schemeClr val="accent1">
                  <a:lumMod val="60000"/>
                  <a:lumOff val="40000"/>
                </a:schemeClr>
              </a:buClr>
              <a:defRPr/>
            </a:pPr>
            <a:r>
              <a:rPr lang="en-US" sz="3600" dirty="0">
                <a:latin typeface="Calibri" pitchFamily="34" charset="0"/>
                <a:cs typeface="Gabriola"/>
              </a:rPr>
              <a:t>Filling unmet needs in education, disaster response, land stewardship </a:t>
            </a:r>
          </a:p>
          <a:p>
            <a:pPr algn="ctr">
              <a:buClr>
                <a:schemeClr val="accent1">
                  <a:lumMod val="60000"/>
                  <a:lumOff val="40000"/>
                </a:schemeClr>
              </a:buClr>
              <a:defRPr/>
            </a:pPr>
            <a:r>
              <a:rPr lang="en-US" sz="3600" dirty="0">
                <a:latin typeface="Calibri" pitchFamily="34" charset="0"/>
                <a:cs typeface="Gabriola"/>
              </a:rPr>
              <a:t>and volunteer coordination</a:t>
            </a:r>
          </a:p>
        </p:txBody>
      </p:sp>
      <p:pic>
        <p:nvPicPr>
          <p:cNvPr id="18438" name="Picture 2" descr="Allie.JP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04800" y="4495800"/>
            <a:ext cx="2540000" cy="1905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8439" name="Picture 7" descr="Dewey-118.jp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943600" y="4495800"/>
            <a:ext cx="3013075" cy="1905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9" name="Picture 8" descr="A Saw by Quinn.JPG"/>
          <p:cNvPicPr>
            <a:picLocks noChangeAspect="1"/>
          </p:cNvPicPr>
          <p:nvPr/>
        </p:nvPicPr>
        <p:blipFill>
          <a:blip r:embed="rId4" cstate="print">
            <a:extLst/>
          </a:blip>
          <a:stretch>
            <a:fillRect/>
          </a:stretch>
        </p:blipFill>
        <p:spPr>
          <a:xfrm>
            <a:off x="2971800" y="4495800"/>
            <a:ext cx="2865966" cy="19106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2971800" y="107950"/>
            <a:ext cx="5619750" cy="1336675"/>
          </a:xfrm>
        </p:spPr>
        <p:txBody>
          <a:bodyPr/>
          <a:lstStyle/>
          <a:p>
            <a:pPr eaLnBrk="1" hangingPunct="1"/>
            <a:r>
              <a:rPr lang="en-US">
                <a:latin typeface="Calibri" charset="0"/>
              </a:rPr>
              <a:t>AmeriCorps History </a:t>
            </a:r>
          </a:p>
        </p:txBody>
      </p:sp>
      <p:sp>
        <p:nvSpPr>
          <p:cNvPr id="18434" name="Content Placeholder 2"/>
          <p:cNvSpPr>
            <a:spLocks noGrp="1"/>
          </p:cNvSpPr>
          <p:nvPr>
            <p:ph idx="1"/>
          </p:nvPr>
        </p:nvSpPr>
        <p:spPr>
          <a:xfrm>
            <a:off x="4343400" y="2362200"/>
            <a:ext cx="4830763" cy="3733800"/>
          </a:xfrm>
        </p:spPr>
        <p:txBody>
          <a:bodyPr/>
          <a:lstStyle/>
          <a:p>
            <a:pPr eaLnBrk="1" hangingPunct="1"/>
            <a:r>
              <a:rPr lang="en-US">
                <a:latin typeface="Calibri" charset="0"/>
              </a:rPr>
              <a:t>1960</a:t>
            </a:r>
            <a:r>
              <a:rPr lang="ja-JP" altLang="en-US">
                <a:latin typeface="Calibri" charset="0"/>
              </a:rPr>
              <a:t>’</a:t>
            </a:r>
            <a:r>
              <a:rPr lang="en-US" altLang="ja-JP">
                <a:latin typeface="Calibri" charset="0"/>
              </a:rPr>
              <a:t>s </a:t>
            </a:r>
          </a:p>
          <a:p>
            <a:pPr lvl="1" eaLnBrk="1" hangingPunct="1">
              <a:buClr>
                <a:schemeClr val="bg2"/>
              </a:buClr>
            </a:pPr>
            <a:r>
              <a:rPr lang="en-US">
                <a:latin typeface="Calibri" charset="0"/>
              </a:rPr>
              <a:t>Peace Corps- Kennedy</a:t>
            </a:r>
          </a:p>
          <a:p>
            <a:pPr lvl="1" eaLnBrk="1" hangingPunct="1">
              <a:buClr>
                <a:schemeClr val="bg2"/>
              </a:buClr>
            </a:pPr>
            <a:r>
              <a:rPr lang="en-US">
                <a:latin typeface="Calibri" charset="0"/>
              </a:rPr>
              <a:t>VISTA – Johnson</a:t>
            </a:r>
          </a:p>
          <a:p>
            <a:pPr eaLnBrk="1" hangingPunct="1"/>
            <a:r>
              <a:rPr lang="en-US">
                <a:latin typeface="Calibri" charset="0"/>
              </a:rPr>
              <a:t>1990 CNCS Created Bush   Administration</a:t>
            </a:r>
          </a:p>
          <a:p>
            <a:pPr eaLnBrk="1" hangingPunct="1"/>
            <a:r>
              <a:rPr lang="en-US">
                <a:latin typeface="Calibri" charset="0"/>
              </a:rPr>
              <a:t>1993 – State /National Programs</a:t>
            </a:r>
          </a:p>
        </p:txBody>
      </p:sp>
      <p:sp>
        <p:nvSpPr>
          <p:cNvPr id="4" name="Oval 3"/>
          <p:cNvSpPr/>
          <p:nvPr/>
        </p:nvSpPr>
        <p:spPr>
          <a:xfrm>
            <a:off x="-609600" y="-533400"/>
            <a:ext cx="3581400" cy="3352800"/>
          </a:xfrm>
          <a:prstGeom prst="ellipse">
            <a:avLst/>
          </a:prstGeom>
          <a:solidFill>
            <a:srgbClr val="117A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436" name="TextBox 4"/>
          <p:cNvSpPr txBox="1">
            <a:spLocks noChangeArrowheads="1"/>
          </p:cNvSpPr>
          <p:nvPr/>
        </p:nvSpPr>
        <p:spPr bwMode="auto">
          <a:xfrm>
            <a:off x="-228600" y="533400"/>
            <a:ext cx="2992438" cy="17541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3600">
                <a:solidFill>
                  <a:schemeClr val="bg1"/>
                </a:solidFill>
              </a:rPr>
              <a:t>Getting Things</a:t>
            </a:r>
          </a:p>
          <a:p>
            <a:pPr algn="ctr" eaLnBrk="1" hangingPunct="1"/>
            <a:r>
              <a:rPr lang="en-US" sz="3600">
                <a:solidFill>
                  <a:schemeClr val="bg1"/>
                </a:solidFill>
              </a:rPr>
              <a:t> Done</a:t>
            </a:r>
          </a:p>
        </p:txBody>
      </p:sp>
      <p:pic>
        <p:nvPicPr>
          <p:cNvPr id="18437" name="Picture 1" descr="bruce and pres clinton w ccc hat.jpg"/>
          <p:cNvPicPr>
            <a:picLocks noChangeAspect="1"/>
          </p:cNvPicPr>
          <p:nvPr/>
        </p:nvPicPr>
        <p:blipFill>
          <a:blip r:embed="rId2" cstate="print">
            <a:extLst>
              <a:ext uri="{28A0092B-C50C-407E-A947-70E740481C1C}">
                <a14:useLocalDpi xmlns:a14="http://schemas.microsoft.com/office/drawing/2010/main" xmlns="" val="0"/>
              </a:ext>
            </a:extLst>
          </a:blip>
          <a:srcRect l="20290" r="6584"/>
          <a:stretch>
            <a:fillRect/>
          </a:stretch>
        </p:blipFill>
        <p:spPr bwMode="auto">
          <a:xfrm>
            <a:off x="457200" y="3124200"/>
            <a:ext cx="3509962" cy="324643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8438" name="Content Placeholder 2"/>
          <p:cNvSpPr txBox="1">
            <a:spLocks/>
          </p:cNvSpPr>
          <p:nvPr/>
        </p:nvSpPr>
        <p:spPr bwMode="auto">
          <a:xfrm>
            <a:off x="2819400" y="1752600"/>
            <a:ext cx="6096000" cy="609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9250" indent="-34925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ts val="2000"/>
              </a:spcBef>
              <a:buClr>
                <a:srgbClr val="6FB7D7"/>
              </a:buClr>
              <a:buSzPct val="110000"/>
              <a:buFont typeface="Wingdings 2" charset="0"/>
              <a:buChar char=""/>
            </a:pPr>
            <a:r>
              <a:rPr lang="en-US">
                <a:solidFill>
                  <a:srgbClr val="595959"/>
                </a:solidFill>
                <a:latin typeface="Calibri" charset="0"/>
              </a:rPr>
              <a:t>Based on the work of the CCC in the 1930</a:t>
            </a:r>
            <a:r>
              <a:rPr lang="ja-JP" altLang="en-US">
                <a:solidFill>
                  <a:srgbClr val="595959"/>
                </a:solidFill>
                <a:latin typeface="Calibri" charset="0"/>
              </a:rPr>
              <a:t>’</a:t>
            </a:r>
            <a:r>
              <a:rPr lang="en-US" altLang="ja-JP">
                <a:solidFill>
                  <a:srgbClr val="595959"/>
                </a:solidFill>
                <a:latin typeface="Calibri" charset="0"/>
              </a:rPr>
              <a:t>s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609600" y="-533400"/>
            <a:ext cx="3581400" cy="3352800"/>
          </a:xfrm>
          <a:prstGeom prst="ellipse">
            <a:avLst/>
          </a:prstGeom>
          <a:solidFill>
            <a:srgbClr val="117A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458" name="TextBox 4"/>
          <p:cNvSpPr txBox="1">
            <a:spLocks noChangeArrowheads="1"/>
          </p:cNvSpPr>
          <p:nvPr/>
        </p:nvSpPr>
        <p:spPr bwMode="auto">
          <a:xfrm>
            <a:off x="-228600" y="704850"/>
            <a:ext cx="3276600" cy="1200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3600">
                <a:solidFill>
                  <a:schemeClr val="bg1"/>
                </a:solidFill>
              </a:rPr>
              <a:t>AmeriCorps </a:t>
            </a:r>
          </a:p>
          <a:p>
            <a:pPr algn="ctr" eaLnBrk="1" hangingPunct="1"/>
            <a:r>
              <a:rPr lang="en-US" sz="3600">
                <a:solidFill>
                  <a:schemeClr val="bg1"/>
                </a:solidFill>
              </a:rPr>
              <a:t>St. Louis</a:t>
            </a:r>
          </a:p>
        </p:txBody>
      </p:sp>
      <p:sp>
        <p:nvSpPr>
          <p:cNvPr id="3" name="Rectangle 2"/>
          <p:cNvSpPr/>
          <p:nvPr/>
        </p:nvSpPr>
        <p:spPr>
          <a:xfrm>
            <a:off x="381000" y="1066800"/>
            <a:ext cx="8466667" cy="5765681"/>
          </a:xfrm>
          <a:prstGeom prst="rect">
            <a:avLst/>
          </a:prstGeom>
        </p:spPr>
        <p:txBody>
          <a:bodyPr>
            <a:spAutoFit/>
          </a:bodyPr>
          <a:lstStyle/>
          <a:p>
            <a:pPr marL="2679700" lvl="5" indent="-220663">
              <a:lnSpc>
                <a:spcPct val="120000"/>
              </a:lnSpc>
              <a:buClr>
                <a:schemeClr val="accent1"/>
              </a:buClr>
              <a:buFont typeface="Wingdings 2" pitchFamily="18" charset="2"/>
              <a:buChar char=""/>
              <a:defRPr/>
            </a:pPr>
            <a:r>
              <a:rPr lang="en-US" sz="2800" dirty="0">
                <a:latin typeface="Calibri" charset="0"/>
              </a:rPr>
              <a:t>Began as a pilot program </a:t>
            </a:r>
            <a:r>
              <a:rPr lang="en-US" sz="2800" b="1" dirty="0">
                <a:latin typeface="Calibri" charset="0"/>
              </a:rPr>
              <a:t>1994</a:t>
            </a:r>
            <a:endParaRPr lang="en-US" sz="2800" dirty="0">
              <a:latin typeface="Calibri" charset="0"/>
            </a:endParaRPr>
          </a:p>
          <a:p>
            <a:pPr marL="2632075" lvl="5" indent="-282575">
              <a:lnSpc>
                <a:spcPct val="120000"/>
              </a:lnSpc>
              <a:buClr>
                <a:schemeClr val="accent1"/>
              </a:buClr>
              <a:buFont typeface="Wingdings 2" pitchFamily="18" charset="2"/>
              <a:buChar char=""/>
              <a:defRPr/>
            </a:pPr>
            <a:r>
              <a:rPr lang="en-US" sz="2800" dirty="0">
                <a:latin typeface="Calibri" charset="0"/>
              </a:rPr>
              <a:t>501(c)3 Non Profit Organization  </a:t>
            </a:r>
          </a:p>
          <a:p>
            <a:pPr marL="2397125" lvl="5" indent="-284163">
              <a:lnSpc>
                <a:spcPct val="120000"/>
              </a:lnSpc>
              <a:buClr>
                <a:schemeClr val="accent1"/>
              </a:buClr>
              <a:buFont typeface="Wingdings 2" pitchFamily="18" charset="2"/>
              <a:buChar char=""/>
              <a:defRPr/>
            </a:pPr>
            <a:r>
              <a:rPr lang="en-US" sz="2800" dirty="0">
                <a:latin typeface="Calibri" charset="0"/>
              </a:rPr>
              <a:t>Currently in our </a:t>
            </a:r>
            <a:r>
              <a:rPr lang="en-US" sz="2800" b="1" dirty="0">
                <a:latin typeface="Calibri" charset="0"/>
              </a:rPr>
              <a:t>18</a:t>
            </a:r>
            <a:r>
              <a:rPr lang="en-US" sz="2800" b="1" baseline="30000" dirty="0">
                <a:latin typeface="Calibri" charset="0"/>
              </a:rPr>
              <a:t>th</a:t>
            </a:r>
            <a:r>
              <a:rPr lang="en-US" sz="2800" dirty="0">
                <a:latin typeface="Calibri" charset="0"/>
              </a:rPr>
              <a:t> year of service</a:t>
            </a:r>
          </a:p>
          <a:p>
            <a:pPr lvl="3">
              <a:lnSpc>
                <a:spcPct val="120000"/>
              </a:lnSpc>
              <a:buClr>
                <a:schemeClr val="accent1"/>
              </a:buClr>
              <a:buFont typeface="Wingdings 2" pitchFamily="18" charset="2"/>
              <a:buChar char=""/>
              <a:defRPr/>
            </a:pPr>
            <a:r>
              <a:rPr lang="en-US" sz="2800" dirty="0">
                <a:latin typeface="Calibri" charset="0"/>
              </a:rPr>
              <a:t>Over </a:t>
            </a:r>
            <a:r>
              <a:rPr lang="en-US" sz="2800" b="1" dirty="0">
                <a:latin typeface="Calibri" charset="0"/>
              </a:rPr>
              <a:t>2.4 million hours </a:t>
            </a:r>
            <a:r>
              <a:rPr lang="en-US" sz="2800" dirty="0">
                <a:latin typeface="Calibri" charset="0"/>
              </a:rPr>
              <a:t>of service </a:t>
            </a:r>
          </a:p>
          <a:p>
            <a:pPr lvl="3">
              <a:lnSpc>
                <a:spcPct val="120000"/>
              </a:lnSpc>
              <a:buClr>
                <a:schemeClr val="accent1"/>
              </a:buClr>
              <a:buFont typeface="Wingdings 2" pitchFamily="18" charset="2"/>
              <a:buChar char=""/>
              <a:defRPr/>
            </a:pPr>
            <a:r>
              <a:rPr lang="en-US" sz="2800" dirty="0">
                <a:latin typeface="Calibri" charset="0"/>
              </a:rPr>
              <a:t>Disaster Responses in over 30 states and 60 Missouri Counties</a:t>
            </a:r>
          </a:p>
          <a:p>
            <a:pPr marL="236538" indent="-236538">
              <a:lnSpc>
                <a:spcPct val="120000"/>
              </a:lnSpc>
              <a:buClr>
                <a:schemeClr val="accent1"/>
              </a:buClr>
              <a:buFont typeface="Wingdings 2" pitchFamily="18" charset="2"/>
              <a:buChar char=""/>
              <a:defRPr/>
            </a:pPr>
            <a:r>
              <a:rPr lang="en-US" sz="2800" dirty="0">
                <a:latin typeface="Calibri" charset="0"/>
              </a:rPr>
              <a:t>85 current members </a:t>
            </a:r>
          </a:p>
          <a:p>
            <a:pPr lvl="1">
              <a:lnSpc>
                <a:spcPct val="120000"/>
              </a:lnSpc>
              <a:buClr>
                <a:schemeClr val="accent1"/>
              </a:buClr>
              <a:buFont typeface="Wingdings 2" pitchFamily="18" charset="2"/>
              <a:buChar char=""/>
              <a:defRPr/>
            </a:pPr>
            <a:r>
              <a:rPr lang="en-US" sz="2800" b="1" dirty="0">
                <a:latin typeface="Calibri" charset="0"/>
              </a:rPr>
              <a:t>Education Corps</a:t>
            </a:r>
          </a:p>
          <a:p>
            <a:pPr lvl="2">
              <a:lnSpc>
                <a:spcPct val="120000"/>
              </a:lnSpc>
              <a:buClr>
                <a:schemeClr val="accent1"/>
              </a:buClr>
              <a:buFont typeface="Wingdings 2" pitchFamily="18" charset="2"/>
              <a:buChar char=""/>
              <a:defRPr/>
            </a:pPr>
            <a:r>
              <a:rPr lang="en-US" sz="2800" dirty="0">
                <a:latin typeface="Calibri" charset="0"/>
              </a:rPr>
              <a:t>City Wide Service Team</a:t>
            </a:r>
          </a:p>
          <a:p>
            <a:pPr lvl="1">
              <a:lnSpc>
                <a:spcPct val="120000"/>
              </a:lnSpc>
              <a:buClr>
                <a:schemeClr val="accent1"/>
              </a:buClr>
              <a:buFont typeface="Wingdings 2" pitchFamily="18" charset="2"/>
              <a:buChar char=""/>
              <a:defRPr/>
            </a:pPr>
            <a:r>
              <a:rPr lang="en-US" sz="2800" b="1" dirty="0">
                <a:latin typeface="Calibri" charset="0"/>
              </a:rPr>
              <a:t>Safety Service Corps (ERT)</a:t>
            </a:r>
          </a:p>
          <a:p>
            <a:pPr lvl="2">
              <a:lnSpc>
                <a:spcPct val="120000"/>
              </a:lnSpc>
              <a:buClr>
                <a:schemeClr val="accent1"/>
              </a:buClr>
              <a:buFont typeface="Wingdings 2" pitchFamily="18" charset="2"/>
              <a:buChar char=""/>
              <a:defRPr/>
            </a:pPr>
            <a:r>
              <a:rPr lang="en-US" sz="2800" dirty="0">
                <a:latin typeface="Calibri" charset="0"/>
              </a:rPr>
              <a:t>Joplin Recovery Project</a:t>
            </a:r>
          </a:p>
        </p:txBody>
      </p:sp>
      <p:sp>
        <p:nvSpPr>
          <p:cNvPr id="19460" name="TextBox 5"/>
          <p:cNvSpPr txBox="1">
            <a:spLocks noChangeArrowheads="1"/>
          </p:cNvSpPr>
          <p:nvPr/>
        </p:nvSpPr>
        <p:spPr bwMode="auto">
          <a:xfrm>
            <a:off x="6705600" y="6324600"/>
            <a:ext cx="1979613"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a:t>www.ACSTL.org</a:t>
            </a:r>
          </a:p>
        </p:txBody>
      </p:sp>
      <p:sp>
        <p:nvSpPr>
          <p:cNvPr id="19461" name="TextBox 1"/>
          <p:cNvSpPr txBox="1">
            <a:spLocks noChangeArrowheads="1"/>
          </p:cNvSpPr>
          <p:nvPr/>
        </p:nvSpPr>
        <p:spPr bwMode="auto">
          <a:xfrm>
            <a:off x="3429000" y="381000"/>
            <a:ext cx="480060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4000" b="1">
                <a:latin typeface="Calibri" charset="0"/>
              </a:rPr>
              <a:t>At a Glance</a:t>
            </a:r>
          </a:p>
        </p:txBody>
      </p:sp>
      <p:pic>
        <p:nvPicPr>
          <p:cNvPr id="19462" name="Picture 6" descr="IMGP2238.JPG"/>
          <p:cNvPicPr>
            <a:picLocks noChangeAspect="1"/>
          </p:cNvPicPr>
          <p:nvPr/>
        </p:nvPicPr>
        <p:blipFill>
          <a:blip r:embed="rId2" cstate="print">
            <a:extLst>
              <a:ext uri="{28A0092B-C50C-407E-A947-70E740481C1C}">
                <a14:useLocalDpi xmlns:a14="http://schemas.microsoft.com/office/drawing/2010/main" xmlns="" val="0"/>
              </a:ext>
            </a:extLst>
          </a:blip>
          <a:srcRect t="24327" r="6979" b="21660"/>
          <a:stretch>
            <a:fillRect/>
          </a:stretch>
        </p:blipFill>
        <p:spPr bwMode="auto">
          <a:xfrm>
            <a:off x="4806950" y="3733800"/>
            <a:ext cx="4316413" cy="1666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a:xfrm>
            <a:off x="549275" y="107950"/>
            <a:ext cx="5775325" cy="1336675"/>
          </a:xfrm>
        </p:spPr>
        <p:txBody>
          <a:bodyPr/>
          <a:lstStyle/>
          <a:p>
            <a:pPr eaLnBrk="1" hangingPunct="1"/>
            <a:r>
              <a:rPr lang="en-US" sz="4000">
                <a:latin typeface="Calibri" charset="0"/>
              </a:rPr>
              <a:t>AmeriCorps St. Louis </a:t>
            </a:r>
            <a:br>
              <a:rPr lang="en-US" sz="4000">
                <a:latin typeface="Calibri" charset="0"/>
              </a:rPr>
            </a:br>
            <a:r>
              <a:rPr lang="en-US" sz="4000">
                <a:latin typeface="Calibri" charset="0"/>
              </a:rPr>
              <a:t>Disaster Responses</a:t>
            </a:r>
          </a:p>
        </p:txBody>
      </p:sp>
      <p:sp>
        <p:nvSpPr>
          <p:cNvPr id="20482" name="Content Placeholder 2"/>
          <p:cNvSpPr>
            <a:spLocks noGrp="1"/>
          </p:cNvSpPr>
          <p:nvPr>
            <p:ph idx="1"/>
          </p:nvPr>
        </p:nvSpPr>
        <p:spPr>
          <a:xfrm>
            <a:off x="457200" y="1600200"/>
            <a:ext cx="8042275" cy="4343400"/>
          </a:xfrm>
        </p:spPr>
        <p:txBody>
          <a:bodyPr/>
          <a:lstStyle/>
          <a:p>
            <a:pPr eaLnBrk="1" hangingPunct="1">
              <a:lnSpc>
                <a:spcPct val="90000"/>
              </a:lnSpc>
            </a:pPr>
            <a:r>
              <a:rPr lang="en-US">
                <a:latin typeface="Calibri" charset="0"/>
              </a:rPr>
              <a:t>Oklahoma City Bombing</a:t>
            </a:r>
          </a:p>
          <a:p>
            <a:pPr eaLnBrk="1" hangingPunct="1">
              <a:lnSpc>
                <a:spcPct val="90000"/>
              </a:lnSpc>
            </a:pPr>
            <a:r>
              <a:rPr lang="en-US">
                <a:latin typeface="Calibri" charset="0"/>
              </a:rPr>
              <a:t>9/11</a:t>
            </a:r>
          </a:p>
          <a:p>
            <a:pPr eaLnBrk="1" hangingPunct="1">
              <a:lnSpc>
                <a:spcPct val="90000"/>
              </a:lnSpc>
            </a:pPr>
            <a:r>
              <a:rPr lang="en-US">
                <a:latin typeface="Calibri" charset="0"/>
              </a:rPr>
              <a:t>Hurricane Katrina</a:t>
            </a:r>
          </a:p>
          <a:p>
            <a:pPr eaLnBrk="1" hangingPunct="1">
              <a:lnSpc>
                <a:spcPct val="90000"/>
              </a:lnSpc>
            </a:pPr>
            <a:r>
              <a:rPr lang="en-US">
                <a:latin typeface="Calibri" charset="0"/>
              </a:rPr>
              <a:t>Greensburg Tornado</a:t>
            </a:r>
          </a:p>
          <a:p>
            <a:pPr eaLnBrk="1" hangingPunct="1">
              <a:lnSpc>
                <a:spcPct val="90000"/>
              </a:lnSpc>
            </a:pPr>
            <a:r>
              <a:rPr lang="en-US">
                <a:latin typeface="Calibri" charset="0"/>
              </a:rPr>
              <a:t>Clarksville Floods</a:t>
            </a:r>
          </a:p>
          <a:p>
            <a:pPr eaLnBrk="1" hangingPunct="1">
              <a:lnSpc>
                <a:spcPct val="90000"/>
              </a:lnSpc>
            </a:pPr>
            <a:r>
              <a:rPr lang="en-US">
                <a:latin typeface="Calibri" charset="0"/>
              </a:rPr>
              <a:t>Springfield Ice Storms</a:t>
            </a:r>
          </a:p>
          <a:p>
            <a:pPr eaLnBrk="1" hangingPunct="1">
              <a:lnSpc>
                <a:spcPct val="90000"/>
              </a:lnSpc>
            </a:pPr>
            <a:r>
              <a:rPr lang="en-US">
                <a:latin typeface="Calibri" charset="0"/>
              </a:rPr>
              <a:t>Neosho Tornado</a:t>
            </a:r>
          </a:p>
          <a:p>
            <a:pPr eaLnBrk="1" hangingPunct="1">
              <a:lnSpc>
                <a:spcPct val="90000"/>
              </a:lnSpc>
            </a:pPr>
            <a:r>
              <a:rPr lang="en-US">
                <a:latin typeface="Calibri" charset="0"/>
              </a:rPr>
              <a:t>Joplin Tornado</a:t>
            </a:r>
          </a:p>
          <a:p>
            <a:pPr eaLnBrk="1" hangingPunct="1"/>
            <a:endParaRPr lang="en-US">
              <a:latin typeface="Calibri" charset="0"/>
            </a:endParaRPr>
          </a:p>
          <a:p>
            <a:pPr eaLnBrk="1" hangingPunct="1"/>
            <a:endParaRPr lang="en-US">
              <a:latin typeface="Calibri" charset="0"/>
            </a:endParaRPr>
          </a:p>
        </p:txBody>
      </p:sp>
      <p:pic>
        <p:nvPicPr>
          <p:cNvPr id="20483" name="Picture 4" descr="Katrine2.jp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943600" y="76200"/>
            <a:ext cx="2903537" cy="381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20484" name="Picture 1" descr="Greensburg_Kansas_Damage_flag2.jp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637213" y="3987800"/>
            <a:ext cx="3502025" cy="2870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4525963"/>
          </a:xfrm>
        </p:spPr>
        <p:txBody>
          <a:bodyPr rtlCol="0">
            <a:normAutofit/>
          </a:bodyPr>
          <a:lstStyle/>
          <a:p>
            <a:pPr eaLnBrk="1" fontAlgn="auto" hangingPunct="1">
              <a:spcAft>
                <a:spcPts val="0"/>
              </a:spcAft>
              <a:buClr>
                <a:schemeClr val="accent1">
                  <a:lumMod val="60000"/>
                  <a:lumOff val="40000"/>
                </a:schemeClr>
              </a:buClr>
              <a:buFont typeface="Wingdings 2" pitchFamily="18" charset="2"/>
              <a:buChar char=""/>
              <a:defRPr/>
            </a:pPr>
            <a:r>
              <a:rPr lang="en-US" dirty="0" smtClean="0">
                <a:solidFill>
                  <a:schemeClr val="tx1">
                    <a:lumMod val="65000"/>
                    <a:lumOff val="35000"/>
                  </a:schemeClr>
                </a:solidFill>
                <a:ea typeface="+mn-ea"/>
                <a:cs typeface="+mn-cs"/>
              </a:rPr>
              <a:t>Written into the State Emergency Plan for Volunteer and Donations Management</a:t>
            </a:r>
          </a:p>
          <a:p>
            <a:pPr eaLnBrk="1" fontAlgn="auto" hangingPunct="1">
              <a:spcAft>
                <a:spcPts val="0"/>
              </a:spcAft>
              <a:buClr>
                <a:schemeClr val="accent1">
                  <a:lumMod val="60000"/>
                  <a:lumOff val="40000"/>
                </a:schemeClr>
              </a:buClr>
              <a:buFont typeface="Wingdings 2" pitchFamily="18" charset="2"/>
              <a:buChar char=""/>
              <a:defRPr/>
            </a:pPr>
            <a:r>
              <a:rPr lang="en-US" dirty="0" smtClean="0">
                <a:solidFill>
                  <a:schemeClr val="tx1">
                    <a:lumMod val="65000"/>
                    <a:lumOff val="35000"/>
                  </a:schemeClr>
                </a:solidFill>
                <a:ea typeface="+mn-ea"/>
                <a:cs typeface="+mn-cs"/>
              </a:rPr>
              <a:t>Work in Partnership with other National Service organizations to </a:t>
            </a:r>
            <a:r>
              <a:rPr lang="en-US" b="1" dirty="0" smtClean="0">
                <a:solidFill>
                  <a:schemeClr val="tx1">
                    <a:lumMod val="65000"/>
                    <a:lumOff val="35000"/>
                  </a:schemeClr>
                </a:solidFill>
                <a:ea typeface="+mn-ea"/>
                <a:cs typeface="+mn-cs"/>
              </a:rPr>
              <a:t>enhance local capacity</a:t>
            </a:r>
            <a:r>
              <a:rPr lang="en-US" dirty="0" smtClean="0">
                <a:solidFill>
                  <a:schemeClr val="tx1">
                    <a:lumMod val="65000"/>
                    <a:lumOff val="35000"/>
                  </a:schemeClr>
                </a:solidFill>
                <a:ea typeface="+mn-ea"/>
                <a:cs typeface="+mn-cs"/>
              </a:rPr>
              <a:t> to respond to and recover from disasters</a:t>
            </a:r>
          </a:p>
          <a:p>
            <a:pPr marL="0" indent="0" eaLnBrk="1" fontAlgn="auto" hangingPunct="1">
              <a:spcAft>
                <a:spcPts val="0"/>
              </a:spcAft>
              <a:buClr>
                <a:schemeClr val="accent1">
                  <a:lumMod val="60000"/>
                  <a:lumOff val="40000"/>
                </a:schemeClr>
              </a:buClr>
              <a:buFont typeface="Wingdings 2" pitchFamily="18" charset="2"/>
              <a:buNone/>
              <a:defRPr/>
            </a:pPr>
            <a:endParaRPr lang="en-US" dirty="0">
              <a:solidFill>
                <a:schemeClr val="tx1">
                  <a:lumMod val="65000"/>
                  <a:lumOff val="35000"/>
                </a:schemeClr>
              </a:solidFill>
              <a:ea typeface="+mn-ea"/>
              <a:cs typeface="+mn-cs"/>
            </a:endParaRPr>
          </a:p>
        </p:txBody>
      </p:sp>
      <p:pic>
        <p:nvPicPr>
          <p:cNvPr id="21506" name="Picture 3" descr="AmeriCorpsJop.jp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828800" y="2895600"/>
            <a:ext cx="5715000" cy="381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descr="IMGP3958.JP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28600" y="0"/>
            <a:ext cx="9728200" cy="6469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530" name="TextBox 1"/>
          <p:cNvSpPr txBox="1">
            <a:spLocks noChangeArrowheads="1"/>
          </p:cNvSpPr>
          <p:nvPr/>
        </p:nvSpPr>
        <p:spPr bwMode="auto">
          <a:xfrm>
            <a:off x="2590800" y="6488113"/>
            <a:ext cx="34290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a:solidFill>
                  <a:schemeClr val="bg1"/>
                </a:solidFill>
              </a:rPr>
              <a:t>Volunteers…They will Come…</a:t>
            </a:r>
          </a:p>
        </p:txBody>
      </p:sp>
      <p:sp>
        <p:nvSpPr>
          <p:cNvPr id="2" name="TextBox 1"/>
          <p:cNvSpPr txBox="1"/>
          <p:nvPr/>
        </p:nvSpPr>
        <p:spPr>
          <a:xfrm>
            <a:off x="228600" y="381000"/>
            <a:ext cx="8699818" cy="1077218"/>
          </a:xfrm>
          <a:prstGeom prst="rect">
            <a:avLst/>
          </a:prstGeom>
          <a:noFill/>
        </p:spPr>
        <p:txBody>
          <a:bodyPr wrap="none">
            <a:spAutoFit/>
          </a:bodyPr>
          <a:lstStyle/>
          <a:p>
            <a:pPr marL="285750" indent="-285750">
              <a:buFont typeface="Arial"/>
              <a:buChar char="•"/>
              <a:defRPr/>
            </a:pPr>
            <a:r>
              <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Pre Planning and Preparing for Volunteers</a:t>
            </a:r>
          </a:p>
          <a:p>
            <a:pPr marL="285750" indent="-285750">
              <a:buFont typeface="Arial"/>
              <a:buChar char="•"/>
              <a:defRPr/>
            </a:pPr>
            <a:r>
              <a:rPr lang="en-US"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How to run a Volunteer Reception Center</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p:txBody>
          <a:bodyPr/>
          <a:lstStyle/>
          <a:p>
            <a:pPr eaLnBrk="1" hangingPunct="1"/>
            <a:r>
              <a:rPr lang="en-US" sz="4000">
                <a:latin typeface="News Gothic MT" charset="0"/>
              </a:rPr>
              <a:t>What Can I Do Right Now?</a:t>
            </a:r>
          </a:p>
        </p:txBody>
      </p:sp>
      <p:sp>
        <p:nvSpPr>
          <p:cNvPr id="23554" name="Content Placeholder 2"/>
          <p:cNvSpPr>
            <a:spLocks noGrp="1"/>
          </p:cNvSpPr>
          <p:nvPr>
            <p:ph idx="1"/>
          </p:nvPr>
        </p:nvSpPr>
        <p:spPr>
          <a:xfrm>
            <a:off x="152400" y="1600200"/>
            <a:ext cx="5334000" cy="4343400"/>
          </a:xfrm>
        </p:spPr>
        <p:txBody>
          <a:bodyPr/>
          <a:lstStyle/>
          <a:p>
            <a:pPr eaLnBrk="1" hangingPunct="1">
              <a:lnSpc>
                <a:spcPct val="90000"/>
              </a:lnSpc>
            </a:pPr>
            <a:r>
              <a:rPr lang="en-US">
                <a:latin typeface="News Gothic MT" charset="0"/>
              </a:rPr>
              <a:t>Record available resources</a:t>
            </a:r>
          </a:p>
          <a:p>
            <a:pPr lvl="1" eaLnBrk="1" hangingPunct="1">
              <a:lnSpc>
                <a:spcPct val="90000"/>
              </a:lnSpc>
            </a:pPr>
            <a:r>
              <a:rPr lang="en-US">
                <a:latin typeface="News Gothic MT" charset="0"/>
              </a:rPr>
              <a:t>Who has what?</a:t>
            </a:r>
          </a:p>
          <a:p>
            <a:pPr lvl="1" eaLnBrk="1" hangingPunct="1">
              <a:lnSpc>
                <a:spcPct val="90000"/>
              </a:lnSpc>
            </a:pPr>
            <a:r>
              <a:rPr lang="en-US">
                <a:latin typeface="News Gothic MT" charset="0"/>
              </a:rPr>
              <a:t>Who can/is willing to do what?</a:t>
            </a:r>
          </a:p>
          <a:p>
            <a:pPr eaLnBrk="1" hangingPunct="1">
              <a:lnSpc>
                <a:spcPct val="90000"/>
              </a:lnSpc>
            </a:pPr>
            <a:r>
              <a:rPr lang="en-US">
                <a:latin typeface="News Gothic MT" charset="0"/>
              </a:rPr>
              <a:t>Get involved with your churches State and National disaster response programs</a:t>
            </a:r>
          </a:p>
          <a:p>
            <a:pPr eaLnBrk="1" hangingPunct="1">
              <a:lnSpc>
                <a:spcPct val="90000"/>
              </a:lnSpc>
            </a:pPr>
            <a:r>
              <a:rPr lang="en-US">
                <a:latin typeface="News Gothic MT" charset="0"/>
              </a:rPr>
              <a:t>Determine niche</a:t>
            </a:r>
          </a:p>
          <a:p>
            <a:pPr eaLnBrk="1" hangingPunct="1"/>
            <a:r>
              <a:rPr lang="en-US">
                <a:latin typeface="News Gothic MT" charset="0"/>
              </a:rPr>
              <a:t>Prepare community agreed upon registration/request paperwork</a:t>
            </a:r>
          </a:p>
          <a:p>
            <a:pPr eaLnBrk="1" hangingPunct="1"/>
            <a:endParaRPr lang="en-US">
              <a:latin typeface="News Gothic MT" charset="0"/>
            </a:endParaRPr>
          </a:p>
          <a:p>
            <a:pPr eaLnBrk="1" hangingPunct="1"/>
            <a:endParaRPr lang="en-US">
              <a:latin typeface="News Gothic MT" charset="0"/>
            </a:endParaRPr>
          </a:p>
        </p:txBody>
      </p:sp>
      <p:pic>
        <p:nvPicPr>
          <p:cNvPr id="23555" name="Picture 1" descr="basment_bucket.JP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486400" y="1524000"/>
            <a:ext cx="3657600" cy="4876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AutoShape 2"/>
          <p:cNvSpPr>
            <a:spLocks noChangeArrowheads="1"/>
          </p:cNvSpPr>
          <p:nvPr/>
        </p:nvSpPr>
        <p:spPr bwMode="auto">
          <a:xfrm>
            <a:off x="104203500" y="110347125"/>
            <a:ext cx="1943100" cy="914400"/>
          </a:xfrm>
          <a:prstGeom prst="roundRect">
            <a:avLst>
              <a:gd name="adj" fmla="val 16667"/>
            </a:avLst>
          </a:prstGeom>
          <a:solidFill>
            <a:srgbClr val="00AFE1"/>
          </a:solidFill>
          <a:ln w="9525">
            <a:solidFill>
              <a:srgbClr val="000000"/>
            </a:solidFill>
            <a:round/>
            <a:headEnd/>
            <a:tailEnd/>
          </a:ln>
        </p:spPr>
        <p:txBody>
          <a:bodyPr lIns="36576" tIns="36576" rIns="36576" bIns="36576"/>
          <a:lstStyle/>
          <a:p>
            <a:pPr algn="ctr"/>
            <a:r>
              <a:rPr lang="en-US" sz="1400" b="1">
                <a:solidFill>
                  <a:srgbClr val="FFFFFF"/>
                </a:solidFill>
                <a:latin typeface="Tahoma" charset="0"/>
                <a:cs typeface="Arial" charset="0"/>
              </a:rPr>
              <a:t>County Emergency</a:t>
            </a:r>
          </a:p>
          <a:p>
            <a:pPr algn="ctr"/>
            <a:r>
              <a:rPr lang="en-US" sz="1400" b="1">
                <a:solidFill>
                  <a:srgbClr val="FFFFFF"/>
                </a:solidFill>
                <a:latin typeface="Tahoma" charset="0"/>
                <a:cs typeface="Arial" charset="0"/>
              </a:rPr>
              <a:t> Management  </a:t>
            </a:r>
            <a:endParaRPr lang="en-US">
              <a:cs typeface="Arial" charset="0"/>
            </a:endParaRPr>
          </a:p>
        </p:txBody>
      </p:sp>
      <p:sp>
        <p:nvSpPr>
          <p:cNvPr id="24578" name="AutoShape 3"/>
          <p:cNvSpPr>
            <a:spLocks noChangeArrowheads="1"/>
          </p:cNvSpPr>
          <p:nvPr/>
        </p:nvSpPr>
        <p:spPr bwMode="auto">
          <a:xfrm>
            <a:off x="106737150" y="108559600"/>
            <a:ext cx="1943100" cy="914400"/>
          </a:xfrm>
          <a:prstGeom prst="roundRect">
            <a:avLst>
              <a:gd name="adj" fmla="val 16667"/>
            </a:avLst>
          </a:prstGeom>
          <a:solidFill>
            <a:srgbClr val="00AFE1"/>
          </a:solidFill>
          <a:ln w="9525">
            <a:solidFill>
              <a:srgbClr val="000000"/>
            </a:solidFill>
            <a:round/>
            <a:headEnd/>
            <a:tailEnd/>
          </a:ln>
        </p:spPr>
        <p:txBody>
          <a:bodyPr lIns="36576" tIns="36576" rIns="36576" bIns="36576"/>
          <a:lstStyle/>
          <a:p>
            <a:pPr algn="ctr"/>
            <a:r>
              <a:rPr lang="en-US" sz="1200" b="1">
                <a:solidFill>
                  <a:srgbClr val="FFFFFF"/>
                </a:solidFill>
                <a:latin typeface="Tahoma" charset="0"/>
                <a:cs typeface="Arial" charset="0"/>
              </a:rPr>
              <a:t>State Emergency</a:t>
            </a:r>
          </a:p>
          <a:p>
            <a:pPr algn="ctr"/>
            <a:r>
              <a:rPr lang="en-US" sz="1200" b="1">
                <a:solidFill>
                  <a:srgbClr val="FFFFFF"/>
                </a:solidFill>
                <a:latin typeface="Tahoma" charset="0"/>
                <a:cs typeface="Arial" charset="0"/>
              </a:rPr>
              <a:t> Management Agency   </a:t>
            </a:r>
            <a:endParaRPr lang="en-US">
              <a:cs typeface="Arial" charset="0"/>
            </a:endParaRPr>
          </a:p>
        </p:txBody>
      </p:sp>
      <p:sp>
        <p:nvSpPr>
          <p:cNvPr id="24579" name="AutoShape 4"/>
          <p:cNvSpPr>
            <a:spLocks noChangeArrowheads="1"/>
          </p:cNvSpPr>
          <p:nvPr/>
        </p:nvSpPr>
        <p:spPr bwMode="auto">
          <a:xfrm>
            <a:off x="110547150" y="108638975"/>
            <a:ext cx="1943100" cy="914400"/>
          </a:xfrm>
          <a:prstGeom prst="roundRect">
            <a:avLst>
              <a:gd name="adj" fmla="val 16667"/>
            </a:avLst>
          </a:prstGeom>
          <a:solidFill>
            <a:srgbClr val="00AFE1"/>
          </a:solidFill>
          <a:ln w="9525">
            <a:solidFill>
              <a:srgbClr val="000000"/>
            </a:solidFill>
            <a:round/>
            <a:headEnd/>
            <a:tailEnd/>
          </a:ln>
        </p:spPr>
        <p:txBody>
          <a:bodyPr lIns="36576" tIns="36576" rIns="36576" bIns="36576"/>
          <a:lstStyle/>
          <a:p>
            <a:pPr algn="ctr"/>
            <a:r>
              <a:rPr lang="en-US" sz="1200" b="1">
                <a:solidFill>
                  <a:srgbClr val="FFFFFF"/>
                </a:solidFill>
                <a:latin typeface="Tahoma" charset="0"/>
                <a:cs typeface="Arial" charset="0"/>
              </a:rPr>
              <a:t>AmeriCorps St. Louis </a:t>
            </a:r>
          </a:p>
          <a:p>
            <a:pPr algn="ctr"/>
            <a:r>
              <a:rPr lang="en-US" sz="1200" b="1">
                <a:solidFill>
                  <a:srgbClr val="FFFFFF"/>
                </a:solidFill>
                <a:latin typeface="Tahoma" charset="0"/>
                <a:cs typeface="Arial" charset="0"/>
              </a:rPr>
              <a:t>Emergency Response Team</a:t>
            </a:r>
            <a:endParaRPr lang="en-US">
              <a:cs typeface="Arial" charset="0"/>
            </a:endParaRPr>
          </a:p>
        </p:txBody>
      </p:sp>
      <p:sp>
        <p:nvSpPr>
          <p:cNvPr id="24580" name="AutoShape 5"/>
          <p:cNvSpPr>
            <a:spLocks noChangeArrowheads="1"/>
          </p:cNvSpPr>
          <p:nvPr/>
        </p:nvSpPr>
        <p:spPr bwMode="auto">
          <a:xfrm>
            <a:off x="113404650" y="110289975"/>
            <a:ext cx="2314575" cy="1341438"/>
          </a:xfrm>
          <a:prstGeom prst="roundRect">
            <a:avLst>
              <a:gd name="adj" fmla="val 16667"/>
            </a:avLst>
          </a:prstGeom>
          <a:solidFill>
            <a:srgbClr val="00AFE1"/>
          </a:solidFill>
          <a:ln w="9525">
            <a:solidFill>
              <a:srgbClr val="000000"/>
            </a:solidFill>
            <a:round/>
            <a:headEnd/>
            <a:tailEnd/>
          </a:ln>
        </p:spPr>
        <p:txBody>
          <a:bodyPr lIns="36576" tIns="36576" rIns="36576" bIns="36576"/>
          <a:lstStyle/>
          <a:p>
            <a:pPr algn="ctr"/>
            <a:r>
              <a:rPr lang="en-US" sz="1200" b="1">
                <a:solidFill>
                  <a:srgbClr val="FFFFFF"/>
                </a:solidFill>
                <a:latin typeface="Tahoma" charset="0"/>
                <a:cs typeface="Arial" charset="0"/>
              </a:rPr>
              <a:t>State and National Direct</a:t>
            </a:r>
          </a:p>
          <a:p>
            <a:pPr algn="ctr"/>
            <a:r>
              <a:rPr lang="en-US" sz="1200" b="1">
                <a:solidFill>
                  <a:srgbClr val="FFFFFF"/>
                </a:solidFill>
                <a:latin typeface="Tahoma" charset="0"/>
                <a:cs typeface="Arial" charset="0"/>
              </a:rPr>
              <a:t>NCCC</a:t>
            </a:r>
          </a:p>
          <a:p>
            <a:pPr algn="ctr"/>
            <a:r>
              <a:rPr lang="en-US" sz="1200" b="1">
                <a:solidFill>
                  <a:srgbClr val="FFFFFF"/>
                </a:solidFill>
                <a:latin typeface="Tahoma" charset="0"/>
                <a:cs typeface="Arial" charset="0"/>
              </a:rPr>
              <a:t>Vista</a:t>
            </a:r>
          </a:p>
          <a:p>
            <a:pPr algn="ctr"/>
            <a:r>
              <a:rPr lang="en-US" sz="1200" b="1">
                <a:solidFill>
                  <a:srgbClr val="FFFFFF"/>
                </a:solidFill>
                <a:latin typeface="Tahoma" charset="0"/>
                <a:cs typeface="Arial" charset="0"/>
              </a:rPr>
              <a:t>Senior Corps</a:t>
            </a:r>
          </a:p>
          <a:p>
            <a:pPr algn="ctr"/>
            <a:endParaRPr lang="en-US" sz="1200" b="1">
              <a:solidFill>
                <a:srgbClr val="FFFFFF"/>
              </a:solidFill>
              <a:latin typeface="Tahoma" charset="0"/>
              <a:cs typeface="Arial" charset="0"/>
            </a:endParaRPr>
          </a:p>
          <a:p>
            <a:pPr algn="ctr"/>
            <a:endParaRPr lang="en-US" sz="1200" b="1">
              <a:solidFill>
                <a:srgbClr val="FFFFFF"/>
              </a:solidFill>
              <a:latin typeface="Tahoma" charset="0"/>
              <a:cs typeface="Arial" charset="0"/>
            </a:endParaRPr>
          </a:p>
          <a:p>
            <a:endParaRPr lang="en-US">
              <a:cs typeface="Arial" charset="0"/>
            </a:endParaRPr>
          </a:p>
        </p:txBody>
      </p:sp>
      <p:sp>
        <p:nvSpPr>
          <p:cNvPr id="24581" name="AutoShape 6"/>
          <p:cNvSpPr>
            <a:spLocks noChangeArrowheads="1"/>
          </p:cNvSpPr>
          <p:nvPr/>
        </p:nvSpPr>
        <p:spPr bwMode="auto">
          <a:xfrm>
            <a:off x="108832650" y="108465938"/>
            <a:ext cx="1603375" cy="1233487"/>
          </a:xfrm>
          <a:prstGeom prst="rightArrow">
            <a:avLst>
              <a:gd name="adj1" fmla="val 50000"/>
              <a:gd name="adj2" fmla="val 32497"/>
            </a:avLst>
          </a:prstGeom>
          <a:solidFill>
            <a:srgbClr val="1B6475"/>
          </a:solidFill>
          <a:ln w="9525">
            <a:solidFill>
              <a:srgbClr val="000000"/>
            </a:solidFill>
            <a:miter lim="800000"/>
            <a:headEnd/>
            <a:tailEnd/>
          </a:ln>
        </p:spPr>
        <p:txBody>
          <a:bodyPr lIns="36576" tIns="36576" rIns="36576" bIns="36576"/>
          <a:lstStyle/>
          <a:p>
            <a:pPr algn="ctr"/>
            <a:r>
              <a:rPr lang="en-US" sz="1400" b="1">
                <a:solidFill>
                  <a:srgbClr val="FFFFFF"/>
                </a:solidFill>
                <a:latin typeface="Adobe Myungjo Std M" charset="0"/>
                <a:cs typeface="Arial" charset="0"/>
              </a:rPr>
              <a:t>Request      Resources</a:t>
            </a:r>
            <a:endParaRPr lang="en-US">
              <a:cs typeface="Arial" charset="0"/>
            </a:endParaRPr>
          </a:p>
        </p:txBody>
      </p:sp>
      <p:sp>
        <p:nvSpPr>
          <p:cNvPr id="24582" name="AutoShape 7"/>
          <p:cNvSpPr>
            <a:spLocks noChangeArrowheads="1"/>
          </p:cNvSpPr>
          <p:nvPr/>
        </p:nvSpPr>
        <p:spPr bwMode="auto">
          <a:xfrm>
            <a:off x="106375200" y="109829600"/>
            <a:ext cx="1885950" cy="13716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17694720 60000 65536"/>
              <a:gd name="T13" fmla="*/ 11796480 60000 65536"/>
              <a:gd name="T14" fmla="*/ 11796480 60000 65536"/>
              <a:gd name="T15" fmla="*/ 5898240 60000 65536"/>
              <a:gd name="T16" fmla="*/ 0 60000 65536"/>
              <a:gd name="T17" fmla="*/ 0 60000 65536"/>
              <a:gd name="T18" fmla="*/ 12760 w 21600"/>
              <a:gd name="T19" fmla="*/ 3474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637" y="0"/>
                </a:moveTo>
                <a:lnTo>
                  <a:pt x="9674" y="7200"/>
                </a:lnTo>
                <a:lnTo>
                  <a:pt x="12760" y="7200"/>
                </a:lnTo>
                <a:lnTo>
                  <a:pt x="12760" y="14887"/>
                </a:lnTo>
                <a:lnTo>
                  <a:pt x="0" y="14887"/>
                </a:lnTo>
                <a:lnTo>
                  <a:pt x="0" y="21600"/>
                </a:lnTo>
                <a:lnTo>
                  <a:pt x="18514" y="21600"/>
                </a:lnTo>
                <a:lnTo>
                  <a:pt x="18514" y="7200"/>
                </a:lnTo>
                <a:lnTo>
                  <a:pt x="21600" y="7200"/>
                </a:lnTo>
                <a:lnTo>
                  <a:pt x="15637" y="0"/>
                </a:lnTo>
                <a:close/>
              </a:path>
            </a:pathLst>
          </a:custGeom>
          <a:solidFill>
            <a:srgbClr val="1B6475"/>
          </a:solidFill>
          <a:ln w="9525">
            <a:solidFill>
              <a:srgbClr val="000000"/>
            </a:solidFill>
            <a:miter lim="800000"/>
            <a:headEnd/>
            <a:tailEnd/>
          </a:ln>
        </p:spPr>
        <p:txBody>
          <a:bodyPr lIns="36576" tIns="36576" rIns="36576" bIns="36576"/>
          <a:lstStyle/>
          <a:p>
            <a:r>
              <a:rPr lang="en-US" sz="1500" b="1">
                <a:solidFill>
                  <a:srgbClr val="FFFFFF"/>
                </a:solidFill>
                <a:latin typeface="Adobe Myungjo Std M" charset="0"/>
                <a:cs typeface="Arial" charset="0"/>
              </a:rPr>
              <a:t>Request Needs </a:t>
            </a:r>
            <a:endParaRPr lang="en-US">
              <a:cs typeface="Arial" charset="0"/>
            </a:endParaRPr>
          </a:p>
        </p:txBody>
      </p:sp>
      <p:sp>
        <p:nvSpPr>
          <p:cNvPr id="24583" name="AutoShape 8"/>
          <p:cNvSpPr>
            <a:spLocks noChangeArrowheads="1"/>
          </p:cNvSpPr>
          <p:nvPr/>
        </p:nvSpPr>
        <p:spPr bwMode="auto">
          <a:xfrm rot="5400000">
            <a:off x="111355187" y="109532738"/>
            <a:ext cx="1793875" cy="222885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17694720 60000 65536"/>
              <a:gd name="T13" fmla="*/ 11796480 60000 65536"/>
              <a:gd name="T14" fmla="*/ 11796480 60000 65536"/>
              <a:gd name="T15" fmla="*/ 5898240 60000 65536"/>
              <a:gd name="T16" fmla="*/ 0 60000 65536"/>
              <a:gd name="T17" fmla="*/ 0 60000 65536"/>
              <a:gd name="T18" fmla="*/ 12263 w 21600"/>
              <a:gd name="T19" fmla="*/ 3864 h 21600"/>
              <a:gd name="T20" fmla="*/ 1901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637" y="0"/>
                </a:moveTo>
                <a:lnTo>
                  <a:pt x="9673" y="6830"/>
                </a:lnTo>
                <a:lnTo>
                  <a:pt x="12263" y="6830"/>
                </a:lnTo>
                <a:lnTo>
                  <a:pt x="12263" y="13934"/>
                </a:lnTo>
                <a:lnTo>
                  <a:pt x="0" y="13934"/>
                </a:lnTo>
                <a:lnTo>
                  <a:pt x="0" y="21600"/>
                </a:lnTo>
                <a:lnTo>
                  <a:pt x="19010" y="21600"/>
                </a:lnTo>
                <a:lnTo>
                  <a:pt x="19010" y="6830"/>
                </a:lnTo>
                <a:lnTo>
                  <a:pt x="21600" y="6830"/>
                </a:lnTo>
                <a:lnTo>
                  <a:pt x="15637" y="0"/>
                </a:lnTo>
                <a:close/>
              </a:path>
            </a:pathLst>
          </a:custGeom>
          <a:solidFill>
            <a:srgbClr val="1B6475"/>
          </a:solidFill>
          <a:ln w="9525">
            <a:solidFill>
              <a:srgbClr val="000000"/>
            </a:solidFill>
            <a:miter lim="800000"/>
            <a:headEnd/>
            <a:tailEnd/>
          </a:ln>
        </p:spPr>
        <p:txBody>
          <a:bodyPr lIns="36576" tIns="36576" rIns="36576" bIns="36576"/>
          <a:lstStyle/>
          <a:p>
            <a:endParaRPr lang="en-US"/>
          </a:p>
        </p:txBody>
      </p:sp>
      <p:sp>
        <p:nvSpPr>
          <p:cNvPr id="24584" name="AutoShape 9"/>
          <p:cNvSpPr>
            <a:spLocks noChangeArrowheads="1"/>
          </p:cNvSpPr>
          <p:nvPr/>
        </p:nvSpPr>
        <p:spPr bwMode="auto">
          <a:xfrm>
            <a:off x="104203500" y="94768988"/>
            <a:ext cx="1943100" cy="914400"/>
          </a:xfrm>
          <a:prstGeom prst="roundRect">
            <a:avLst>
              <a:gd name="adj" fmla="val 16667"/>
            </a:avLst>
          </a:prstGeom>
          <a:solidFill>
            <a:srgbClr val="00AFE1"/>
          </a:solidFill>
          <a:ln w="9525">
            <a:solidFill>
              <a:srgbClr val="000000"/>
            </a:solidFill>
            <a:round/>
            <a:headEnd/>
            <a:tailEnd/>
          </a:ln>
        </p:spPr>
        <p:txBody>
          <a:bodyPr lIns="36576" tIns="36576" rIns="36576" bIns="36576"/>
          <a:lstStyle/>
          <a:p>
            <a:pPr algn="ctr"/>
            <a:r>
              <a:rPr lang="en-US" sz="1400" b="1">
                <a:solidFill>
                  <a:srgbClr val="FFFFFF"/>
                </a:solidFill>
                <a:latin typeface="Tahoma" charset="0"/>
                <a:cs typeface="Arial" charset="0"/>
              </a:rPr>
              <a:t>County Emergency</a:t>
            </a:r>
          </a:p>
          <a:p>
            <a:pPr algn="ctr"/>
            <a:r>
              <a:rPr lang="en-US" sz="1400" b="1">
                <a:solidFill>
                  <a:srgbClr val="FFFFFF"/>
                </a:solidFill>
                <a:latin typeface="Tahoma" charset="0"/>
                <a:cs typeface="Arial" charset="0"/>
              </a:rPr>
              <a:t> Management  </a:t>
            </a:r>
            <a:endParaRPr lang="en-US">
              <a:cs typeface="Arial" charset="0"/>
            </a:endParaRPr>
          </a:p>
        </p:txBody>
      </p:sp>
      <p:sp>
        <p:nvSpPr>
          <p:cNvPr id="24585" name="AutoShape 10"/>
          <p:cNvSpPr>
            <a:spLocks noChangeArrowheads="1"/>
          </p:cNvSpPr>
          <p:nvPr/>
        </p:nvSpPr>
        <p:spPr bwMode="auto">
          <a:xfrm>
            <a:off x="106737150" y="92981463"/>
            <a:ext cx="1943100" cy="914400"/>
          </a:xfrm>
          <a:prstGeom prst="roundRect">
            <a:avLst>
              <a:gd name="adj" fmla="val 16667"/>
            </a:avLst>
          </a:prstGeom>
          <a:solidFill>
            <a:srgbClr val="00AFE1"/>
          </a:solidFill>
          <a:ln w="9525">
            <a:solidFill>
              <a:srgbClr val="000000"/>
            </a:solidFill>
            <a:round/>
            <a:headEnd/>
            <a:tailEnd/>
          </a:ln>
        </p:spPr>
        <p:txBody>
          <a:bodyPr lIns="36576" tIns="36576" rIns="36576" bIns="36576"/>
          <a:lstStyle/>
          <a:p>
            <a:pPr algn="ctr"/>
            <a:r>
              <a:rPr lang="en-US" sz="1200" b="1">
                <a:solidFill>
                  <a:srgbClr val="FFFFFF"/>
                </a:solidFill>
                <a:latin typeface="Tahoma" charset="0"/>
                <a:cs typeface="Arial" charset="0"/>
              </a:rPr>
              <a:t>State Emergency</a:t>
            </a:r>
          </a:p>
          <a:p>
            <a:pPr algn="ctr"/>
            <a:r>
              <a:rPr lang="en-US" sz="1200" b="1">
                <a:solidFill>
                  <a:srgbClr val="FFFFFF"/>
                </a:solidFill>
                <a:latin typeface="Tahoma" charset="0"/>
                <a:cs typeface="Arial" charset="0"/>
              </a:rPr>
              <a:t> Management Agency   </a:t>
            </a:r>
            <a:endParaRPr lang="en-US">
              <a:cs typeface="Arial" charset="0"/>
            </a:endParaRPr>
          </a:p>
        </p:txBody>
      </p:sp>
      <p:sp>
        <p:nvSpPr>
          <p:cNvPr id="24586" name="AutoShape 11"/>
          <p:cNvSpPr>
            <a:spLocks noChangeArrowheads="1"/>
          </p:cNvSpPr>
          <p:nvPr/>
        </p:nvSpPr>
        <p:spPr bwMode="auto">
          <a:xfrm>
            <a:off x="110547150" y="93060838"/>
            <a:ext cx="1943100" cy="914400"/>
          </a:xfrm>
          <a:prstGeom prst="roundRect">
            <a:avLst>
              <a:gd name="adj" fmla="val 16667"/>
            </a:avLst>
          </a:prstGeom>
          <a:solidFill>
            <a:srgbClr val="00AFE1"/>
          </a:solidFill>
          <a:ln w="9525">
            <a:solidFill>
              <a:srgbClr val="000000"/>
            </a:solidFill>
            <a:round/>
            <a:headEnd/>
            <a:tailEnd/>
          </a:ln>
        </p:spPr>
        <p:txBody>
          <a:bodyPr lIns="36576" tIns="36576" rIns="36576" bIns="36576"/>
          <a:lstStyle/>
          <a:p>
            <a:pPr algn="ctr"/>
            <a:r>
              <a:rPr lang="en-US" sz="1200" b="1">
                <a:solidFill>
                  <a:srgbClr val="FFFFFF"/>
                </a:solidFill>
                <a:latin typeface="Tahoma" charset="0"/>
                <a:cs typeface="Arial" charset="0"/>
              </a:rPr>
              <a:t>AmeriCorps St. Louis </a:t>
            </a:r>
          </a:p>
          <a:p>
            <a:pPr algn="ctr"/>
            <a:r>
              <a:rPr lang="en-US" sz="1200" b="1">
                <a:solidFill>
                  <a:srgbClr val="FFFFFF"/>
                </a:solidFill>
                <a:latin typeface="Tahoma" charset="0"/>
                <a:cs typeface="Arial" charset="0"/>
              </a:rPr>
              <a:t>Emergency Response Team</a:t>
            </a:r>
            <a:endParaRPr lang="en-US">
              <a:cs typeface="Arial" charset="0"/>
            </a:endParaRPr>
          </a:p>
        </p:txBody>
      </p:sp>
      <p:sp>
        <p:nvSpPr>
          <p:cNvPr id="24587" name="AutoShape 12"/>
          <p:cNvSpPr>
            <a:spLocks noChangeArrowheads="1"/>
          </p:cNvSpPr>
          <p:nvPr/>
        </p:nvSpPr>
        <p:spPr bwMode="auto">
          <a:xfrm>
            <a:off x="113404650" y="94711838"/>
            <a:ext cx="2314575" cy="1341437"/>
          </a:xfrm>
          <a:prstGeom prst="roundRect">
            <a:avLst>
              <a:gd name="adj" fmla="val 16667"/>
            </a:avLst>
          </a:prstGeom>
          <a:solidFill>
            <a:srgbClr val="00AFE1"/>
          </a:solidFill>
          <a:ln w="9525">
            <a:solidFill>
              <a:srgbClr val="000000"/>
            </a:solidFill>
            <a:round/>
            <a:headEnd/>
            <a:tailEnd/>
          </a:ln>
        </p:spPr>
        <p:txBody>
          <a:bodyPr lIns="36576" tIns="36576" rIns="36576" bIns="36576"/>
          <a:lstStyle/>
          <a:p>
            <a:pPr algn="ctr"/>
            <a:r>
              <a:rPr lang="en-US" sz="1200" b="1">
                <a:solidFill>
                  <a:srgbClr val="FFFFFF"/>
                </a:solidFill>
                <a:latin typeface="Tahoma" charset="0"/>
                <a:cs typeface="Arial" charset="0"/>
              </a:rPr>
              <a:t>State and National Direct</a:t>
            </a:r>
          </a:p>
          <a:p>
            <a:pPr algn="ctr"/>
            <a:r>
              <a:rPr lang="en-US" sz="1200" b="1">
                <a:solidFill>
                  <a:srgbClr val="FFFFFF"/>
                </a:solidFill>
                <a:latin typeface="Tahoma" charset="0"/>
                <a:cs typeface="Arial" charset="0"/>
              </a:rPr>
              <a:t>NCCC</a:t>
            </a:r>
          </a:p>
          <a:p>
            <a:pPr algn="ctr"/>
            <a:r>
              <a:rPr lang="en-US" sz="1200" b="1">
                <a:solidFill>
                  <a:srgbClr val="FFFFFF"/>
                </a:solidFill>
                <a:latin typeface="Tahoma" charset="0"/>
                <a:cs typeface="Arial" charset="0"/>
              </a:rPr>
              <a:t>Vista</a:t>
            </a:r>
          </a:p>
          <a:p>
            <a:pPr algn="ctr"/>
            <a:r>
              <a:rPr lang="en-US" sz="1200" b="1">
                <a:solidFill>
                  <a:srgbClr val="FFFFFF"/>
                </a:solidFill>
                <a:latin typeface="Tahoma" charset="0"/>
                <a:cs typeface="Arial" charset="0"/>
              </a:rPr>
              <a:t>Senior Corps</a:t>
            </a:r>
          </a:p>
          <a:p>
            <a:pPr algn="ctr"/>
            <a:endParaRPr lang="en-US" sz="1200" b="1">
              <a:solidFill>
                <a:srgbClr val="FFFFFF"/>
              </a:solidFill>
              <a:latin typeface="Tahoma" charset="0"/>
              <a:cs typeface="Arial" charset="0"/>
            </a:endParaRPr>
          </a:p>
          <a:p>
            <a:pPr algn="ctr"/>
            <a:endParaRPr lang="en-US" sz="1200" b="1">
              <a:solidFill>
                <a:srgbClr val="FFFFFF"/>
              </a:solidFill>
              <a:latin typeface="Tahoma" charset="0"/>
              <a:cs typeface="Arial" charset="0"/>
            </a:endParaRPr>
          </a:p>
          <a:p>
            <a:endParaRPr lang="en-US">
              <a:cs typeface="Arial" charset="0"/>
            </a:endParaRPr>
          </a:p>
        </p:txBody>
      </p:sp>
      <p:sp>
        <p:nvSpPr>
          <p:cNvPr id="24588" name="AutoShape 13"/>
          <p:cNvSpPr>
            <a:spLocks noChangeArrowheads="1"/>
          </p:cNvSpPr>
          <p:nvPr/>
        </p:nvSpPr>
        <p:spPr bwMode="auto">
          <a:xfrm>
            <a:off x="108832650" y="92887800"/>
            <a:ext cx="1603375" cy="1233488"/>
          </a:xfrm>
          <a:prstGeom prst="rightArrow">
            <a:avLst>
              <a:gd name="adj1" fmla="val 50000"/>
              <a:gd name="adj2" fmla="val 32497"/>
            </a:avLst>
          </a:prstGeom>
          <a:solidFill>
            <a:srgbClr val="1B6475"/>
          </a:solidFill>
          <a:ln w="9525">
            <a:solidFill>
              <a:srgbClr val="000000"/>
            </a:solidFill>
            <a:miter lim="800000"/>
            <a:headEnd/>
            <a:tailEnd/>
          </a:ln>
        </p:spPr>
        <p:txBody>
          <a:bodyPr lIns="36576" tIns="36576" rIns="36576" bIns="36576"/>
          <a:lstStyle/>
          <a:p>
            <a:pPr algn="ctr"/>
            <a:r>
              <a:rPr lang="en-US" sz="1400" b="1">
                <a:solidFill>
                  <a:srgbClr val="FFFFFF"/>
                </a:solidFill>
                <a:latin typeface="Adobe Myungjo Std M" charset="0"/>
                <a:cs typeface="Arial" charset="0"/>
              </a:rPr>
              <a:t>Request      Resources</a:t>
            </a:r>
            <a:endParaRPr lang="en-US">
              <a:cs typeface="Arial" charset="0"/>
            </a:endParaRPr>
          </a:p>
        </p:txBody>
      </p:sp>
      <p:sp>
        <p:nvSpPr>
          <p:cNvPr id="24589" name="AutoShape 14"/>
          <p:cNvSpPr>
            <a:spLocks noChangeArrowheads="1"/>
          </p:cNvSpPr>
          <p:nvPr/>
        </p:nvSpPr>
        <p:spPr bwMode="auto">
          <a:xfrm>
            <a:off x="106375200" y="94251463"/>
            <a:ext cx="1885950" cy="13716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17694720 60000 65536"/>
              <a:gd name="T13" fmla="*/ 11796480 60000 65536"/>
              <a:gd name="T14" fmla="*/ 11796480 60000 65536"/>
              <a:gd name="T15" fmla="*/ 5898240 60000 65536"/>
              <a:gd name="T16" fmla="*/ 0 60000 65536"/>
              <a:gd name="T17" fmla="*/ 0 60000 65536"/>
              <a:gd name="T18" fmla="*/ 12760 w 21600"/>
              <a:gd name="T19" fmla="*/ 3474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637" y="0"/>
                </a:moveTo>
                <a:lnTo>
                  <a:pt x="9674" y="7200"/>
                </a:lnTo>
                <a:lnTo>
                  <a:pt x="12760" y="7200"/>
                </a:lnTo>
                <a:lnTo>
                  <a:pt x="12760" y="14887"/>
                </a:lnTo>
                <a:lnTo>
                  <a:pt x="0" y="14887"/>
                </a:lnTo>
                <a:lnTo>
                  <a:pt x="0" y="21600"/>
                </a:lnTo>
                <a:lnTo>
                  <a:pt x="18514" y="21600"/>
                </a:lnTo>
                <a:lnTo>
                  <a:pt x="18514" y="7200"/>
                </a:lnTo>
                <a:lnTo>
                  <a:pt x="21600" y="7200"/>
                </a:lnTo>
                <a:lnTo>
                  <a:pt x="15637" y="0"/>
                </a:lnTo>
                <a:close/>
              </a:path>
            </a:pathLst>
          </a:custGeom>
          <a:solidFill>
            <a:srgbClr val="1B6475"/>
          </a:solidFill>
          <a:ln w="9525">
            <a:solidFill>
              <a:srgbClr val="000000"/>
            </a:solidFill>
            <a:miter lim="800000"/>
            <a:headEnd/>
            <a:tailEnd/>
          </a:ln>
        </p:spPr>
        <p:txBody>
          <a:bodyPr lIns="36576" tIns="36576" rIns="36576" bIns="36576"/>
          <a:lstStyle/>
          <a:p>
            <a:r>
              <a:rPr lang="en-US" sz="1500" b="1">
                <a:solidFill>
                  <a:srgbClr val="FFFFFF"/>
                </a:solidFill>
                <a:latin typeface="Adobe Myungjo Std M" charset="0"/>
                <a:cs typeface="Arial" charset="0"/>
              </a:rPr>
              <a:t>Request Needs </a:t>
            </a:r>
            <a:endParaRPr lang="en-US">
              <a:cs typeface="Arial" charset="0"/>
            </a:endParaRPr>
          </a:p>
        </p:txBody>
      </p:sp>
      <p:sp>
        <p:nvSpPr>
          <p:cNvPr id="24590" name="AutoShape 15"/>
          <p:cNvSpPr>
            <a:spLocks noChangeArrowheads="1"/>
          </p:cNvSpPr>
          <p:nvPr/>
        </p:nvSpPr>
        <p:spPr bwMode="auto">
          <a:xfrm rot="5400000">
            <a:off x="111355187" y="93954601"/>
            <a:ext cx="1793875" cy="222885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17694720 60000 65536"/>
              <a:gd name="T13" fmla="*/ 11796480 60000 65536"/>
              <a:gd name="T14" fmla="*/ 11796480 60000 65536"/>
              <a:gd name="T15" fmla="*/ 5898240 60000 65536"/>
              <a:gd name="T16" fmla="*/ 0 60000 65536"/>
              <a:gd name="T17" fmla="*/ 0 60000 65536"/>
              <a:gd name="T18" fmla="*/ 12263 w 21600"/>
              <a:gd name="T19" fmla="*/ 3864 h 21600"/>
              <a:gd name="T20" fmla="*/ 1901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637" y="0"/>
                </a:moveTo>
                <a:lnTo>
                  <a:pt x="9673" y="6830"/>
                </a:lnTo>
                <a:lnTo>
                  <a:pt x="12263" y="6830"/>
                </a:lnTo>
                <a:lnTo>
                  <a:pt x="12263" y="13934"/>
                </a:lnTo>
                <a:lnTo>
                  <a:pt x="0" y="13934"/>
                </a:lnTo>
                <a:lnTo>
                  <a:pt x="0" y="21600"/>
                </a:lnTo>
                <a:lnTo>
                  <a:pt x="19010" y="21600"/>
                </a:lnTo>
                <a:lnTo>
                  <a:pt x="19010" y="6830"/>
                </a:lnTo>
                <a:lnTo>
                  <a:pt x="21600" y="6830"/>
                </a:lnTo>
                <a:lnTo>
                  <a:pt x="15637" y="0"/>
                </a:lnTo>
                <a:close/>
              </a:path>
            </a:pathLst>
          </a:custGeom>
          <a:solidFill>
            <a:srgbClr val="1B6475"/>
          </a:solidFill>
          <a:ln w="9525">
            <a:solidFill>
              <a:srgbClr val="000000"/>
            </a:solidFill>
            <a:miter lim="800000"/>
            <a:headEnd/>
            <a:tailEnd/>
          </a:ln>
        </p:spPr>
        <p:txBody>
          <a:bodyPr lIns="36576" tIns="36576" rIns="36576" bIns="36576"/>
          <a:lstStyle/>
          <a:p>
            <a:endParaRPr lang="en-US"/>
          </a:p>
        </p:txBody>
      </p:sp>
      <p:grpSp>
        <p:nvGrpSpPr>
          <p:cNvPr id="24591" name="Group 20"/>
          <p:cNvGrpSpPr>
            <a:grpSpLocks/>
          </p:cNvGrpSpPr>
          <p:nvPr/>
        </p:nvGrpSpPr>
        <p:grpSpPr bwMode="auto">
          <a:xfrm>
            <a:off x="384175" y="2743200"/>
            <a:ext cx="8607425" cy="2133600"/>
            <a:chOff x="306526" y="2667026"/>
            <a:chExt cx="8683346" cy="2133547"/>
          </a:xfrm>
        </p:grpSpPr>
        <p:sp>
          <p:nvSpPr>
            <p:cNvPr id="22" name="Freeform 21"/>
            <p:cNvSpPr/>
            <p:nvPr/>
          </p:nvSpPr>
          <p:spPr>
            <a:xfrm>
              <a:off x="306526" y="2987693"/>
              <a:ext cx="1811300" cy="1492213"/>
            </a:xfrm>
            <a:custGeom>
              <a:avLst/>
              <a:gdLst>
                <a:gd name="connsiteX0" fmla="*/ 0 w 1810742"/>
                <a:gd name="connsiteY0" fmla="*/ 149348 h 1493483"/>
                <a:gd name="connsiteX1" fmla="*/ 43743 w 1810742"/>
                <a:gd name="connsiteY1" fmla="*/ 43743 h 1493483"/>
                <a:gd name="connsiteX2" fmla="*/ 149348 w 1810742"/>
                <a:gd name="connsiteY2" fmla="*/ 0 h 1493483"/>
                <a:gd name="connsiteX3" fmla="*/ 1661394 w 1810742"/>
                <a:gd name="connsiteY3" fmla="*/ 0 h 1493483"/>
                <a:gd name="connsiteX4" fmla="*/ 1766999 w 1810742"/>
                <a:gd name="connsiteY4" fmla="*/ 43743 h 1493483"/>
                <a:gd name="connsiteX5" fmla="*/ 1810742 w 1810742"/>
                <a:gd name="connsiteY5" fmla="*/ 149348 h 1493483"/>
                <a:gd name="connsiteX6" fmla="*/ 1810742 w 1810742"/>
                <a:gd name="connsiteY6" fmla="*/ 1344135 h 1493483"/>
                <a:gd name="connsiteX7" fmla="*/ 1766999 w 1810742"/>
                <a:gd name="connsiteY7" fmla="*/ 1449740 h 1493483"/>
                <a:gd name="connsiteX8" fmla="*/ 1661394 w 1810742"/>
                <a:gd name="connsiteY8" fmla="*/ 1493483 h 1493483"/>
                <a:gd name="connsiteX9" fmla="*/ 149348 w 1810742"/>
                <a:gd name="connsiteY9" fmla="*/ 1493483 h 1493483"/>
                <a:gd name="connsiteX10" fmla="*/ 43743 w 1810742"/>
                <a:gd name="connsiteY10" fmla="*/ 1449740 h 1493483"/>
                <a:gd name="connsiteX11" fmla="*/ 0 w 1810742"/>
                <a:gd name="connsiteY11" fmla="*/ 1344135 h 1493483"/>
                <a:gd name="connsiteX12" fmla="*/ 0 w 1810742"/>
                <a:gd name="connsiteY12" fmla="*/ 149348 h 1493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0742" h="1493483">
                  <a:moveTo>
                    <a:pt x="0" y="149348"/>
                  </a:moveTo>
                  <a:cubicBezTo>
                    <a:pt x="0" y="109738"/>
                    <a:pt x="15735" y="71751"/>
                    <a:pt x="43743" y="43743"/>
                  </a:cubicBezTo>
                  <a:cubicBezTo>
                    <a:pt x="71751" y="15735"/>
                    <a:pt x="109739" y="0"/>
                    <a:pt x="149348" y="0"/>
                  </a:cubicBezTo>
                  <a:lnTo>
                    <a:pt x="1661394" y="0"/>
                  </a:lnTo>
                  <a:cubicBezTo>
                    <a:pt x="1701004" y="0"/>
                    <a:pt x="1738991" y="15735"/>
                    <a:pt x="1766999" y="43743"/>
                  </a:cubicBezTo>
                  <a:cubicBezTo>
                    <a:pt x="1795007" y="71751"/>
                    <a:pt x="1810742" y="109739"/>
                    <a:pt x="1810742" y="149348"/>
                  </a:cubicBezTo>
                  <a:lnTo>
                    <a:pt x="1810742" y="1344135"/>
                  </a:lnTo>
                  <a:cubicBezTo>
                    <a:pt x="1810742" y="1383745"/>
                    <a:pt x="1795007" y="1421732"/>
                    <a:pt x="1766999" y="1449740"/>
                  </a:cubicBezTo>
                  <a:cubicBezTo>
                    <a:pt x="1738991" y="1477748"/>
                    <a:pt x="1701004" y="1493483"/>
                    <a:pt x="1661394" y="1493483"/>
                  </a:cubicBezTo>
                  <a:lnTo>
                    <a:pt x="149348" y="1493483"/>
                  </a:lnTo>
                  <a:cubicBezTo>
                    <a:pt x="109738" y="1493483"/>
                    <a:pt x="71751" y="1477748"/>
                    <a:pt x="43743" y="1449740"/>
                  </a:cubicBezTo>
                  <a:cubicBezTo>
                    <a:pt x="15735" y="1421732"/>
                    <a:pt x="0" y="1383745"/>
                    <a:pt x="0" y="1344135"/>
                  </a:cubicBezTo>
                  <a:lnTo>
                    <a:pt x="0" y="149348"/>
                  </a:lnTo>
                  <a:close/>
                </a:path>
              </a:pathLst>
            </a:custGeom>
            <a:solidFill>
              <a:schemeClr val="accent1">
                <a:lumMod val="60000"/>
                <a:lumOff val="40000"/>
              </a:scheme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lIns="64849" tIns="64849" rIns="64849" bIns="384881" spcCol="1270"/>
            <a:lstStyle/>
            <a:p>
              <a:pPr marL="171450" lvl="1" indent="-171450" defTabSz="711200">
                <a:lnSpc>
                  <a:spcPct val="90000"/>
                </a:lnSpc>
                <a:spcAft>
                  <a:spcPct val="15000"/>
                </a:spcAft>
                <a:buFontTx/>
                <a:buChar char="••"/>
                <a:defRPr/>
              </a:pPr>
              <a:r>
                <a:rPr lang="en-US" sz="1600" dirty="0"/>
                <a:t>County Emergency Management</a:t>
              </a:r>
            </a:p>
          </p:txBody>
        </p:sp>
        <p:sp>
          <p:nvSpPr>
            <p:cNvPr id="24" name="Freeform 23"/>
            <p:cNvSpPr/>
            <p:nvPr/>
          </p:nvSpPr>
          <p:spPr>
            <a:xfrm>
              <a:off x="708504" y="4160827"/>
              <a:ext cx="1609509" cy="639746"/>
            </a:xfrm>
            <a:custGeom>
              <a:avLst/>
              <a:gdLst>
                <a:gd name="connsiteX0" fmla="*/ 0 w 1609548"/>
                <a:gd name="connsiteY0" fmla="*/ 64006 h 640064"/>
                <a:gd name="connsiteX1" fmla="*/ 18747 w 1609548"/>
                <a:gd name="connsiteY1" fmla="*/ 18747 h 640064"/>
                <a:gd name="connsiteX2" fmla="*/ 64006 w 1609548"/>
                <a:gd name="connsiteY2" fmla="*/ 0 h 640064"/>
                <a:gd name="connsiteX3" fmla="*/ 1545542 w 1609548"/>
                <a:gd name="connsiteY3" fmla="*/ 0 h 640064"/>
                <a:gd name="connsiteX4" fmla="*/ 1590801 w 1609548"/>
                <a:gd name="connsiteY4" fmla="*/ 18747 h 640064"/>
                <a:gd name="connsiteX5" fmla="*/ 1609548 w 1609548"/>
                <a:gd name="connsiteY5" fmla="*/ 64006 h 640064"/>
                <a:gd name="connsiteX6" fmla="*/ 1609548 w 1609548"/>
                <a:gd name="connsiteY6" fmla="*/ 576058 h 640064"/>
                <a:gd name="connsiteX7" fmla="*/ 1590801 w 1609548"/>
                <a:gd name="connsiteY7" fmla="*/ 621317 h 640064"/>
                <a:gd name="connsiteX8" fmla="*/ 1545542 w 1609548"/>
                <a:gd name="connsiteY8" fmla="*/ 640064 h 640064"/>
                <a:gd name="connsiteX9" fmla="*/ 64006 w 1609548"/>
                <a:gd name="connsiteY9" fmla="*/ 640064 h 640064"/>
                <a:gd name="connsiteX10" fmla="*/ 18747 w 1609548"/>
                <a:gd name="connsiteY10" fmla="*/ 621317 h 640064"/>
                <a:gd name="connsiteX11" fmla="*/ 0 w 1609548"/>
                <a:gd name="connsiteY11" fmla="*/ 576058 h 640064"/>
                <a:gd name="connsiteX12" fmla="*/ 0 w 1609548"/>
                <a:gd name="connsiteY12" fmla="*/ 64006 h 640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09548" h="640064">
                  <a:moveTo>
                    <a:pt x="0" y="64006"/>
                  </a:moveTo>
                  <a:cubicBezTo>
                    <a:pt x="0" y="47031"/>
                    <a:pt x="6744" y="30750"/>
                    <a:pt x="18747" y="18747"/>
                  </a:cubicBezTo>
                  <a:cubicBezTo>
                    <a:pt x="30750" y="6744"/>
                    <a:pt x="47031" y="0"/>
                    <a:pt x="64006" y="0"/>
                  </a:cubicBezTo>
                  <a:lnTo>
                    <a:pt x="1545542" y="0"/>
                  </a:lnTo>
                  <a:cubicBezTo>
                    <a:pt x="1562517" y="0"/>
                    <a:pt x="1578798" y="6744"/>
                    <a:pt x="1590801" y="18747"/>
                  </a:cubicBezTo>
                  <a:cubicBezTo>
                    <a:pt x="1602804" y="30750"/>
                    <a:pt x="1609548" y="47031"/>
                    <a:pt x="1609548" y="64006"/>
                  </a:cubicBezTo>
                  <a:lnTo>
                    <a:pt x="1609548" y="576058"/>
                  </a:lnTo>
                  <a:cubicBezTo>
                    <a:pt x="1609548" y="593033"/>
                    <a:pt x="1602805" y="609314"/>
                    <a:pt x="1590801" y="621317"/>
                  </a:cubicBezTo>
                  <a:cubicBezTo>
                    <a:pt x="1578798" y="633320"/>
                    <a:pt x="1562517" y="640064"/>
                    <a:pt x="1545542" y="640064"/>
                  </a:cubicBezTo>
                  <a:lnTo>
                    <a:pt x="64006" y="640064"/>
                  </a:lnTo>
                  <a:cubicBezTo>
                    <a:pt x="47031" y="640064"/>
                    <a:pt x="30750" y="633321"/>
                    <a:pt x="18747" y="621317"/>
                  </a:cubicBezTo>
                  <a:cubicBezTo>
                    <a:pt x="6744" y="609314"/>
                    <a:pt x="0" y="593033"/>
                    <a:pt x="0" y="576058"/>
                  </a:cubicBezTo>
                  <a:lnTo>
                    <a:pt x="0" y="64006"/>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43512" tIns="35257" rIns="43512" bIns="35257" spcCol="1270" anchor="ctr"/>
            <a:lstStyle/>
            <a:p>
              <a:pPr algn="ctr" defTabSz="577850">
                <a:lnSpc>
                  <a:spcPct val="90000"/>
                </a:lnSpc>
                <a:spcAft>
                  <a:spcPct val="35000"/>
                </a:spcAft>
                <a:defRPr/>
              </a:pPr>
              <a:r>
                <a:rPr lang="en-US" sz="1300" dirty="0"/>
                <a:t>Resources Requested</a:t>
              </a:r>
            </a:p>
          </p:txBody>
        </p:sp>
        <p:sp>
          <p:nvSpPr>
            <p:cNvPr id="25" name="Freeform 24"/>
            <p:cNvSpPr/>
            <p:nvPr/>
          </p:nvSpPr>
          <p:spPr>
            <a:xfrm>
              <a:off x="2531013" y="2987693"/>
              <a:ext cx="1809698" cy="1492213"/>
            </a:xfrm>
            <a:custGeom>
              <a:avLst/>
              <a:gdLst>
                <a:gd name="connsiteX0" fmla="*/ 0 w 1810742"/>
                <a:gd name="connsiteY0" fmla="*/ 149348 h 1493483"/>
                <a:gd name="connsiteX1" fmla="*/ 43743 w 1810742"/>
                <a:gd name="connsiteY1" fmla="*/ 43743 h 1493483"/>
                <a:gd name="connsiteX2" fmla="*/ 149348 w 1810742"/>
                <a:gd name="connsiteY2" fmla="*/ 0 h 1493483"/>
                <a:gd name="connsiteX3" fmla="*/ 1661394 w 1810742"/>
                <a:gd name="connsiteY3" fmla="*/ 0 h 1493483"/>
                <a:gd name="connsiteX4" fmla="*/ 1766999 w 1810742"/>
                <a:gd name="connsiteY4" fmla="*/ 43743 h 1493483"/>
                <a:gd name="connsiteX5" fmla="*/ 1810742 w 1810742"/>
                <a:gd name="connsiteY5" fmla="*/ 149348 h 1493483"/>
                <a:gd name="connsiteX6" fmla="*/ 1810742 w 1810742"/>
                <a:gd name="connsiteY6" fmla="*/ 1344135 h 1493483"/>
                <a:gd name="connsiteX7" fmla="*/ 1766999 w 1810742"/>
                <a:gd name="connsiteY7" fmla="*/ 1449740 h 1493483"/>
                <a:gd name="connsiteX8" fmla="*/ 1661394 w 1810742"/>
                <a:gd name="connsiteY8" fmla="*/ 1493483 h 1493483"/>
                <a:gd name="connsiteX9" fmla="*/ 149348 w 1810742"/>
                <a:gd name="connsiteY9" fmla="*/ 1493483 h 1493483"/>
                <a:gd name="connsiteX10" fmla="*/ 43743 w 1810742"/>
                <a:gd name="connsiteY10" fmla="*/ 1449740 h 1493483"/>
                <a:gd name="connsiteX11" fmla="*/ 0 w 1810742"/>
                <a:gd name="connsiteY11" fmla="*/ 1344135 h 1493483"/>
                <a:gd name="connsiteX12" fmla="*/ 0 w 1810742"/>
                <a:gd name="connsiteY12" fmla="*/ 149348 h 1493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0742" h="1493483">
                  <a:moveTo>
                    <a:pt x="0" y="149348"/>
                  </a:moveTo>
                  <a:cubicBezTo>
                    <a:pt x="0" y="109738"/>
                    <a:pt x="15735" y="71751"/>
                    <a:pt x="43743" y="43743"/>
                  </a:cubicBezTo>
                  <a:cubicBezTo>
                    <a:pt x="71751" y="15735"/>
                    <a:pt x="109739" y="0"/>
                    <a:pt x="149348" y="0"/>
                  </a:cubicBezTo>
                  <a:lnTo>
                    <a:pt x="1661394" y="0"/>
                  </a:lnTo>
                  <a:cubicBezTo>
                    <a:pt x="1701004" y="0"/>
                    <a:pt x="1738991" y="15735"/>
                    <a:pt x="1766999" y="43743"/>
                  </a:cubicBezTo>
                  <a:cubicBezTo>
                    <a:pt x="1795007" y="71751"/>
                    <a:pt x="1810742" y="109739"/>
                    <a:pt x="1810742" y="149348"/>
                  </a:cubicBezTo>
                  <a:lnTo>
                    <a:pt x="1810742" y="1344135"/>
                  </a:lnTo>
                  <a:cubicBezTo>
                    <a:pt x="1810742" y="1383745"/>
                    <a:pt x="1795007" y="1421732"/>
                    <a:pt x="1766999" y="1449740"/>
                  </a:cubicBezTo>
                  <a:cubicBezTo>
                    <a:pt x="1738991" y="1477748"/>
                    <a:pt x="1701004" y="1493483"/>
                    <a:pt x="1661394" y="1493483"/>
                  </a:cubicBezTo>
                  <a:lnTo>
                    <a:pt x="149348" y="1493483"/>
                  </a:lnTo>
                  <a:cubicBezTo>
                    <a:pt x="109738" y="1493483"/>
                    <a:pt x="71751" y="1477748"/>
                    <a:pt x="43743" y="1449740"/>
                  </a:cubicBezTo>
                  <a:cubicBezTo>
                    <a:pt x="15735" y="1421732"/>
                    <a:pt x="0" y="1383745"/>
                    <a:pt x="0" y="1344135"/>
                  </a:cubicBezTo>
                  <a:lnTo>
                    <a:pt x="0" y="149348"/>
                  </a:lnTo>
                  <a:close/>
                </a:path>
              </a:pathLst>
            </a:custGeom>
            <a:solidFill>
              <a:schemeClr val="accent1">
                <a:lumMod val="60000"/>
                <a:lumOff val="40000"/>
              </a:scheme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lIns="64849" tIns="384881" rIns="64849" bIns="64849" spcCol="1270"/>
            <a:lstStyle/>
            <a:p>
              <a:pPr marL="171450" lvl="1" indent="-171450" defTabSz="711200">
                <a:lnSpc>
                  <a:spcPct val="90000"/>
                </a:lnSpc>
                <a:spcAft>
                  <a:spcPct val="15000"/>
                </a:spcAft>
                <a:buFontTx/>
                <a:buChar char="••"/>
                <a:defRPr/>
              </a:pPr>
              <a:r>
                <a:rPr lang="en-US" sz="1600" dirty="0"/>
                <a:t>State Emergency Management Agency	</a:t>
              </a:r>
            </a:p>
          </p:txBody>
        </p:sp>
        <p:sp>
          <p:nvSpPr>
            <p:cNvPr id="27" name="Freeform 26"/>
            <p:cNvSpPr/>
            <p:nvPr/>
          </p:nvSpPr>
          <p:spPr>
            <a:xfrm>
              <a:off x="2932990" y="2667026"/>
              <a:ext cx="1609510" cy="639747"/>
            </a:xfrm>
            <a:custGeom>
              <a:avLst/>
              <a:gdLst>
                <a:gd name="connsiteX0" fmla="*/ 0 w 1609548"/>
                <a:gd name="connsiteY0" fmla="*/ 64006 h 640064"/>
                <a:gd name="connsiteX1" fmla="*/ 18747 w 1609548"/>
                <a:gd name="connsiteY1" fmla="*/ 18747 h 640064"/>
                <a:gd name="connsiteX2" fmla="*/ 64006 w 1609548"/>
                <a:gd name="connsiteY2" fmla="*/ 0 h 640064"/>
                <a:gd name="connsiteX3" fmla="*/ 1545542 w 1609548"/>
                <a:gd name="connsiteY3" fmla="*/ 0 h 640064"/>
                <a:gd name="connsiteX4" fmla="*/ 1590801 w 1609548"/>
                <a:gd name="connsiteY4" fmla="*/ 18747 h 640064"/>
                <a:gd name="connsiteX5" fmla="*/ 1609548 w 1609548"/>
                <a:gd name="connsiteY5" fmla="*/ 64006 h 640064"/>
                <a:gd name="connsiteX6" fmla="*/ 1609548 w 1609548"/>
                <a:gd name="connsiteY6" fmla="*/ 576058 h 640064"/>
                <a:gd name="connsiteX7" fmla="*/ 1590801 w 1609548"/>
                <a:gd name="connsiteY7" fmla="*/ 621317 h 640064"/>
                <a:gd name="connsiteX8" fmla="*/ 1545542 w 1609548"/>
                <a:gd name="connsiteY8" fmla="*/ 640064 h 640064"/>
                <a:gd name="connsiteX9" fmla="*/ 64006 w 1609548"/>
                <a:gd name="connsiteY9" fmla="*/ 640064 h 640064"/>
                <a:gd name="connsiteX10" fmla="*/ 18747 w 1609548"/>
                <a:gd name="connsiteY10" fmla="*/ 621317 h 640064"/>
                <a:gd name="connsiteX11" fmla="*/ 0 w 1609548"/>
                <a:gd name="connsiteY11" fmla="*/ 576058 h 640064"/>
                <a:gd name="connsiteX12" fmla="*/ 0 w 1609548"/>
                <a:gd name="connsiteY12" fmla="*/ 64006 h 640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09548" h="640064">
                  <a:moveTo>
                    <a:pt x="0" y="64006"/>
                  </a:moveTo>
                  <a:cubicBezTo>
                    <a:pt x="0" y="47031"/>
                    <a:pt x="6744" y="30750"/>
                    <a:pt x="18747" y="18747"/>
                  </a:cubicBezTo>
                  <a:cubicBezTo>
                    <a:pt x="30750" y="6744"/>
                    <a:pt x="47031" y="0"/>
                    <a:pt x="64006" y="0"/>
                  </a:cubicBezTo>
                  <a:lnTo>
                    <a:pt x="1545542" y="0"/>
                  </a:lnTo>
                  <a:cubicBezTo>
                    <a:pt x="1562517" y="0"/>
                    <a:pt x="1578798" y="6744"/>
                    <a:pt x="1590801" y="18747"/>
                  </a:cubicBezTo>
                  <a:cubicBezTo>
                    <a:pt x="1602804" y="30750"/>
                    <a:pt x="1609548" y="47031"/>
                    <a:pt x="1609548" y="64006"/>
                  </a:cubicBezTo>
                  <a:lnTo>
                    <a:pt x="1609548" y="576058"/>
                  </a:lnTo>
                  <a:cubicBezTo>
                    <a:pt x="1609548" y="593033"/>
                    <a:pt x="1602805" y="609314"/>
                    <a:pt x="1590801" y="621317"/>
                  </a:cubicBezTo>
                  <a:cubicBezTo>
                    <a:pt x="1578798" y="633320"/>
                    <a:pt x="1562517" y="640064"/>
                    <a:pt x="1545542" y="640064"/>
                  </a:cubicBezTo>
                  <a:lnTo>
                    <a:pt x="64006" y="640064"/>
                  </a:lnTo>
                  <a:cubicBezTo>
                    <a:pt x="47031" y="640064"/>
                    <a:pt x="30750" y="633321"/>
                    <a:pt x="18747" y="621317"/>
                  </a:cubicBezTo>
                  <a:cubicBezTo>
                    <a:pt x="6744" y="609314"/>
                    <a:pt x="0" y="593033"/>
                    <a:pt x="0" y="576058"/>
                  </a:cubicBezTo>
                  <a:lnTo>
                    <a:pt x="0" y="64006"/>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43512" tIns="35257" rIns="43512" bIns="35257" spcCol="1270" anchor="ctr"/>
            <a:lstStyle/>
            <a:p>
              <a:pPr algn="ctr" defTabSz="577850">
                <a:lnSpc>
                  <a:spcPct val="90000"/>
                </a:lnSpc>
                <a:spcAft>
                  <a:spcPct val="35000"/>
                </a:spcAft>
                <a:defRPr/>
              </a:pPr>
              <a:r>
                <a:rPr lang="en-US" sz="1300" dirty="0"/>
                <a:t>Resources Requested</a:t>
              </a:r>
            </a:p>
          </p:txBody>
        </p:sp>
        <p:sp>
          <p:nvSpPr>
            <p:cNvPr id="28" name="Freeform 27"/>
            <p:cNvSpPr/>
            <p:nvPr/>
          </p:nvSpPr>
          <p:spPr>
            <a:xfrm>
              <a:off x="4753899" y="2987693"/>
              <a:ext cx="1811299" cy="1492213"/>
            </a:xfrm>
            <a:custGeom>
              <a:avLst/>
              <a:gdLst>
                <a:gd name="connsiteX0" fmla="*/ 0 w 1810742"/>
                <a:gd name="connsiteY0" fmla="*/ 149348 h 1493483"/>
                <a:gd name="connsiteX1" fmla="*/ 43743 w 1810742"/>
                <a:gd name="connsiteY1" fmla="*/ 43743 h 1493483"/>
                <a:gd name="connsiteX2" fmla="*/ 149348 w 1810742"/>
                <a:gd name="connsiteY2" fmla="*/ 0 h 1493483"/>
                <a:gd name="connsiteX3" fmla="*/ 1661394 w 1810742"/>
                <a:gd name="connsiteY3" fmla="*/ 0 h 1493483"/>
                <a:gd name="connsiteX4" fmla="*/ 1766999 w 1810742"/>
                <a:gd name="connsiteY4" fmla="*/ 43743 h 1493483"/>
                <a:gd name="connsiteX5" fmla="*/ 1810742 w 1810742"/>
                <a:gd name="connsiteY5" fmla="*/ 149348 h 1493483"/>
                <a:gd name="connsiteX6" fmla="*/ 1810742 w 1810742"/>
                <a:gd name="connsiteY6" fmla="*/ 1344135 h 1493483"/>
                <a:gd name="connsiteX7" fmla="*/ 1766999 w 1810742"/>
                <a:gd name="connsiteY7" fmla="*/ 1449740 h 1493483"/>
                <a:gd name="connsiteX8" fmla="*/ 1661394 w 1810742"/>
                <a:gd name="connsiteY8" fmla="*/ 1493483 h 1493483"/>
                <a:gd name="connsiteX9" fmla="*/ 149348 w 1810742"/>
                <a:gd name="connsiteY9" fmla="*/ 1493483 h 1493483"/>
                <a:gd name="connsiteX10" fmla="*/ 43743 w 1810742"/>
                <a:gd name="connsiteY10" fmla="*/ 1449740 h 1493483"/>
                <a:gd name="connsiteX11" fmla="*/ 0 w 1810742"/>
                <a:gd name="connsiteY11" fmla="*/ 1344135 h 1493483"/>
                <a:gd name="connsiteX12" fmla="*/ 0 w 1810742"/>
                <a:gd name="connsiteY12" fmla="*/ 149348 h 1493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0742" h="1493483">
                  <a:moveTo>
                    <a:pt x="0" y="149348"/>
                  </a:moveTo>
                  <a:cubicBezTo>
                    <a:pt x="0" y="109738"/>
                    <a:pt x="15735" y="71751"/>
                    <a:pt x="43743" y="43743"/>
                  </a:cubicBezTo>
                  <a:cubicBezTo>
                    <a:pt x="71751" y="15735"/>
                    <a:pt x="109739" y="0"/>
                    <a:pt x="149348" y="0"/>
                  </a:cubicBezTo>
                  <a:lnTo>
                    <a:pt x="1661394" y="0"/>
                  </a:lnTo>
                  <a:cubicBezTo>
                    <a:pt x="1701004" y="0"/>
                    <a:pt x="1738991" y="15735"/>
                    <a:pt x="1766999" y="43743"/>
                  </a:cubicBezTo>
                  <a:cubicBezTo>
                    <a:pt x="1795007" y="71751"/>
                    <a:pt x="1810742" y="109739"/>
                    <a:pt x="1810742" y="149348"/>
                  </a:cubicBezTo>
                  <a:lnTo>
                    <a:pt x="1810742" y="1344135"/>
                  </a:lnTo>
                  <a:cubicBezTo>
                    <a:pt x="1810742" y="1383745"/>
                    <a:pt x="1795007" y="1421732"/>
                    <a:pt x="1766999" y="1449740"/>
                  </a:cubicBezTo>
                  <a:cubicBezTo>
                    <a:pt x="1738991" y="1477748"/>
                    <a:pt x="1701004" y="1493483"/>
                    <a:pt x="1661394" y="1493483"/>
                  </a:cubicBezTo>
                  <a:lnTo>
                    <a:pt x="149348" y="1493483"/>
                  </a:lnTo>
                  <a:cubicBezTo>
                    <a:pt x="109738" y="1493483"/>
                    <a:pt x="71751" y="1477748"/>
                    <a:pt x="43743" y="1449740"/>
                  </a:cubicBezTo>
                  <a:cubicBezTo>
                    <a:pt x="15735" y="1421732"/>
                    <a:pt x="0" y="1383745"/>
                    <a:pt x="0" y="1344135"/>
                  </a:cubicBezTo>
                  <a:lnTo>
                    <a:pt x="0" y="149348"/>
                  </a:lnTo>
                  <a:close/>
                </a:path>
              </a:pathLst>
            </a:custGeom>
            <a:solidFill>
              <a:schemeClr val="accent1">
                <a:lumMod val="60000"/>
                <a:lumOff val="40000"/>
              </a:scheme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lIns="64849" tIns="64849" rIns="64849" bIns="384881" spcCol="1270"/>
            <a:lstStyle/>
            <a:p>
              <a:pPr marL="171450" lvl="1" indent="-171450" defTabSz="711200">
                <a:lnSpc>
                  <a:spcPct val="90000"/>
                </a:lnSpc>
                <a:spcAft>
                  <a:spcPct val="15000"/>
                </a:spcAft>
                <a:buFontTx/>
                <a:buChar char="••"/>
                <a:defRPr/>
              </a:pPr>
              <a:r>
                <a:rPr lang="en-US" sz="1600" dirty="0"/>
                <a:t>AmeriCorps St. Louis Emergency Response Team</a:t>
              </a:r>
            </a:p>
          </p:txBody>
        </p:sp>
        <p:sp>
          <p:nvSpPr>
            <p:cNvPr id="30" name="Freeform 29"/>
            <p:cNvSpPr/>
            <p:nvPr/>
          </p:nvSpPr>
          <p:spPr>
            <a:xfrm>
              <a:off x="5155875" y="4160827"/>
              <a:ext cx="1609510" cy="639746"/>
            </a:xfrm>
            <a:custGeom>
              <a:avLst/>
              <a:gdLst>
                <a:gd name="connsiteX0" fmla="*/ 0 w 1609548"/>
                <a:gd name="connsiteY0" fmla="*/ 64006 h 640064"/>
                <a:gd name="connsiteX1" fmla="*/ 18747 w 1609548"/>
                <a:gd name="connsiteY1" fmla="*/ 18747 h 640064"/>
                <a:gd name="connsiteX2" fmla="*/ 64006 w 1609548"/>
                <a:gd name="connsiteY2" fmla="*/ 0 h 640064"/>
                <a:gd name="connsiteX3" fmla="*/ 1545542 w 1609548"/>
                <a:gd name="connsiteY3" fmla="*/ 0 h 640064"/>
                <a:gd name="connsiteX4" fmla="*/ 1590801 w 1609548"/>
                <a:gd name="connsiteY4" fmla="*/ 18747 h 640064"/>
                <a:gd name="connsiteX5" fmla="*/ 1609548 w 1609548"/>
                <a:gd name="connsiteY5" fmla="*/ 64006 h 640064"/>
                <a:gd name="connsiteX6" fmla="*/ 1609548 w 1609548"/>
                <a:gd name="connsiteY6" fmla="*/ 576058 h 640064"/>
                <a:gd name="connsiteX7" fmla="*/ 1590801 w 1609548"/>
                <a:gd name="connsiteY7" fmla="*/ 621317 h 640064"/>
                <a:gd name="connsiteX8" fmla="*/ 1545542 w 1609548"/>
                <a:gd name="connsiteY8" fmla="*/ 640064 h 640064"/>
                <a:gd name="connsiteX9" fmla="*/ 64006 w 1609548"/>
                <a:gd name="connsiteY9" fmla="*/ 640064 h 640064"/>
                <a:gd name="connsiteX10" fmla="*/ 18747 w 1609548"/>
                <a:gd name="connsiteY10" fmla="*/ 621317 h 640064"/>
                <a:gd name="connsiteX11" fmla="*/ 0 w 1609548"/>
                <a:gd name="connsiteY11" fmla="*/ 576058 h 640064"/>
                <a:gd name="connsiteX12" fmla="*/ 0 w 1609548"/>
                <a:gd name="connsiteY12" fmla="*/ 64006 h 640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09548" h="640064">
                  <a:moveTo>
                    <a:pt x="0" y="64006"/>
                  </a:moveTo>
                  <a:cubicBezTo>
                    <a:pt x="0" y="47031"/>
                    <a:pt x="6744" y="30750"/>
                    <a:pt x="18747" y="18747"/>
                  </a:cubicBezTo>
                  <a:cubicBezTo>
                    <a:pt x="30750" y="6744"/>
                    <a:pt x="47031" y="0"/>
                    <a:pt x="64006" y="0"/>
                  </a:cubicBezTo>
                  <a:lnTo>
                    <a:pt x="1545542" y="0"/>
                  </a:lnTo>
                  <a:cubicBezTo>
                    <a:pt x="1562517" y="0"/>
                    <a:pt x="1578798" y="6744"/>
                    <a:pt x="1590801" y="18747"/>
                  </a:cubicBezTo>
                  <a:cubicBezTo>
                    <a:pt x="1602804" y="30750"/>
                    <a:pt x="1609548" y="47031"/>
                    <a:pt x="1609548" y="64006"/>
                  </a:cubicBezTo>
                  <a:lnTo>
                    <a:pt x="1609548" y="576058"/>
                  </a:lnTo>
                  <a:cubicBezTo>
                    <a:pt x="1609548" y="593033"/>
                    <a:pt x="1602805" y="609314"/>
                    <a:pt x="1590801" y="621317"/>
                  </a:cubicBezTo>
                  <a:cubicBezTo>
                    <a:pt x="1578798" y="633320"/>
                    <a:pt x="1562517" y="640064"/>
                    <a:pt x="1545542" y="640064"/>
                  </a:cubicBezTo>
                  <a:lnTo>
                    <a:pt x="64006" y="640064"/>
                  </a:lnTo>
                  <a:cubicBezTo>
                    <a:pt x="47031" y="640064"/>
                    <a:pt x="30750" y="633321"/>
                    <a:pt x="18747" y="621317"/>
                  </a:cubicBezTo>
                  <a:cubicBezTo>
                    <a:pt x="6744" y="609314"/>
                    <a:pt x="0" y="593033"/>
                    <a:pt x="0" y="576058"/>
                  </a:cubicBezTo>
                  <a:lnTo>
                    <a:pt x="0" y="64006"/>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43512" tIns="35257" rIns="43512" bIns="35257" spcCol="1270" anchor="ctr"/>
            <a:lstStyle/>
            <a:p>
              <a:pPr algn="ctr" defTabSz="577850">
                <a:lnSpc>
                  <a:spcPct val="90000"/>
                </a:lnSpc>
                <a:spcAft>
                  <a:spcPct val="35000"/>
                </a:spcAft>
                <a:defRPr/>
              </a:pPr>
              <a:r>
                <a:rPr lang="en-US" sz="1300" dirty="0"/>
                <a:t>Additional Resources Requested</a:t>
              </a:r>
            </a:p>
          </p:txBody>
        </p:sp>
        <p:sp>
          <p:nvSpPr>
            <p:cNvPr id="31" name="Freeform 30"/>
            <p:cNvSpPr/>
            <p:nvPr/>
          </p:nvSpPr>
          <p:spPr>
            <a:xfrm>
              <a:off x="6978385" y="2987693"/>
              <a:ext cx="1809698" cy="1492213"/>
            </a:xfrm>
            <a:custGeom>
              <a:avLst/>
              <a:gdLst>
                <a:gd name="connsiteX0" fmla="*/ 0 w 1810742"/>
                <a:gd name="connsiteY0" fmla="*/ 149348 h 1493483"/>
                <a:gd name="connsiteX1" fmla="*/ 43743 w 1810742"/>
                <a:gd name="connsiteY1" fmla="*/ 43743 h 1493483"/>
                <a:gd name="connsiteX2" fmla="*/ 149348 w 1810742"/>
                <a:gd name="connsiteY2" fmla="*/ 0 h 1493483"/>
                <a:gd name="connsiteX3" fmla="*/ 1661394 w 1810742"/>
                <a:gd name="connsiteY3" fmla="*/ 0 h 1493483"/>
                <a:gd name="connsiteX4" fmla="*/ 1766999 w 1810742"/>
                <a:gd name="connsiteY4" fmla="*/ 43743 h 1493483"/>
                <a:gd name="connsiteX5" fmla="*/ 1810742 w 1810742"/>
                <a:gd name="connsiteY5" fmla="*/ 149348 h 1493483"/>
                <a:gd name="connsiteX6" fmla="*/ 1810742 w 1810742"/>
                <a:gd name="connsiteY6" fmla="*/ 1344135 h 1493483"/>
                <a:gd name="connsiteX7" fmla="*/ 1766999 w 1810742"/>
                <a:gd name="connsiteY7" fmla="*/ 1449740 h 1493483"/>
                <a:gd name="connsiteX8" fmla="*/ 1661394 w 1810742"/>
                <a:gd name="connsiteY8" fmla="*/ 1493483 h 1493483"/>
                <a:gd name="connsiteX9" fmla="*/ 149348 w 1810742"/>
                <a:gd name="connsiteY9" fmla="*/ 1493483 h 1493483"/>
                <a:gd name="connsiteX10" fmla="*/ 43743 w 1810742"/>
                <a:gd name="connsiteY10" fmla="*/ 1449740 h 1493483"/>
                <a:gd name="connsiteX11" fmla="*/ 0 w 1810742"/>
                <a:gd name="connsiteY11" fmla="*/ 1344135 h 1493483"/>
                <a:gd name="connsiteX12" fmla="*/ 0 w 1810742"/>
                <a:gd name="connsiteY12" fmla="*/ 149348 h 1493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0742" h="1493483">
                  <a:moveTo>
                    <a:pt x="0" y="149348"/>
                  </a:moveTo>
                  <a:cubicBezTo>
                    <a:pt x="0" y="109738"/>
                    <a:pt x="15735" y="71751"/>
                    <a:pt x="43743" y="43743"/>
                  </a:cubicBezTo>
                  <a:cubicBezTo>
                    <a:pt x="71751" y="15735"/>
                    <a:pt x="109739" y="0"/>
                    <a:pt x="149348" y="0"/>
                  </a:cubicBezTo>
                  <a:lnTo>
                    <a:pt x="1661394" y="0"/>
                  </a:lnTo>
                  <a:cubicBezTo>
                    <a:pt x="1701004" y="0"/>
                    <a:pt x="1738991" y="15735"/>
                    <a:pt x="1766999" y="43743"/>
                  </a:cubicBezTo>
                  <a:cubicBezTo>
                    <a:pt x="1795007" y="71751"/>
                    <a:pt x="1810742" y="109739"/>
                    <a:pt x="1810742" y="149348"/>
                  </a:cubicBezTo>
                  <a:lnTo>
                    <a:pt x="1810742" y="1344135"/>
                  </a:lnTo>
                  <a:cubicBezTo>
                    <a:pt x="1810742" y="1383745"/>
                    <a:pt x="1795007" y="1421732"/>
                    <a:pt x="1766999" y="1449740"/>
                  </a:cubicBezTo>
                  <a:cubicBezTo>
                    <a:pt x="1738991" y="1477748"/>
                    <a:pt x="1701004" y="1493483"/>
                    <a:pt x="1661394" y="1493483"/>
                  </a:cubicBezTo>
                  <a:lnTo>
                    <a:pt x="149348" y="1493483"/>
                  </a:lnTo>
                  <a:cubicBezTo>
                    <a:pt x="109738" y="1493483"/>
                    <a:pt x="71751" y="1477748"/>
                    <a:pt x="43743" y="1449740"/>
                  </a:cubicBezTo>
                  <a:cubicBezTo>
                    <a:pt x="15735" y="1421732"/>
                    <a:pt x="0" y="1383745"/>
                    <a:pt x="0" y="1344135"/>
                  </a:cubicBezTo>
                  <a:lnTo>
                    <a:pt x="0" y="149348"/>
                  </a:lnTo>
                  <a:close/>
                </a:path>
              </a:pathLst>
            </a:custGeom>
            <a:solidFill>
              <a:schemeClr val="accent1">
                <a:lumMod val="60000"/>
                <a:lumOff val="40000"/>
              </a:scheme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lIns="64849" tIns="384881" rIns="64849" bIns="64849" spcCol="1270"/>
            <a:lstStyle/>
            <a:p>
              <a:pPr marL="171450" lvl="1" indent="-171450" defTabSz="711200">
                <a:lnSpc>
                  <a:spcPct val="90000"/>
                </a:lnSpc>
                <a:spcAft>
                  <a:spcPct val="15000"/>
                </a:spcAft>
                <a:buFontTx/>
                <a:buChar char="••"/>
                <a:defRPr/>
              </a:pPr>
              <a:r>
                <a:rPr lang="en-US" sz="1600" dirty="0"/>
                <a:t>CNCS Resources </a:t>
              </a:r>
            </a:p>
          </p:txBody>
        </p:sp>
        <p:sp>
          <p:nvSpPr>
            <p:cNvPr id="32" name="Freeform 31"/>
            <p:cNvSpPr/>
            <p:nvPr/>
          </p:nvSpPr>
          <p:spPr>
            <a:xfrm>
              <a:off x="7380363" y="2747987"/>
              <a:ext cx="1609509" cy="479413"/>
            </a:xfrm>
            <a:custGeom>
              <a:avLst/>
              <a:gdLst>
                <a:gd name="connsiteX0" fmla="*/ 0 w 1609548"/>
                <a:gd name="connsiteY0" fmla="*/ 47961 h 479613"/>
                <a:gd name="connsiteX1" fmla="*/ 14048 w 1609548"/>
                <a:gd name="connsiteY1" fmla="*/ 14047 h 479613"/>
                <a:gd name="connsiteX2" fmla="*/ 47962 w 1609548"/>
                <a:gd name="connsiteY2" fmla="*/ 0 h 479613"/>
                <a:gd name="connsiteX3" fmla="*/ 1561587 w 1609548"/>
                <a:gd name="connsiteY3" fmla="*/ 0 h 479613"/>
                <a:gd name="connsiteX4" fmla="*/ 1595501 w 1609548"/>
                <a:gd name="connsiteY4" fmla="*/ 14048 h 479613"/>
                <a:gd name="connsiteX5" fmla="*/ 1609548 w 1609548"/>
                <a:gd name="connsiteY5" fmla="*/ 47962 h 479613"/>
                <a:gd name="connsiteX6" fmla="*/ 1609548 w 1609548"/>
                <a:gd name="connsiteY6" fmla="*/ 431652 h 479613"/>
                <a:gd name="connsiteX7" fmla="*/ 1595501 w 1609548"/>
                <a:gd name="connsiteY7" fmla="*/ 465566 h 479613"/>
                <a:gd name="connsiteX8" fmla="*/ 1561587 w 1609548"/>
                <a:gd name="connsiteY8" fmla="*/ 479613 h 479613"/>
                <a:gd name="connsiteX9" fmla="*/ 47961 w 1609548"/>
                <a:gd name="connsiteY9" fmla="*/ 479613 h 479613"/>
                <a:gd name="connsiteX10" fmla="*/ 14047 w 1609548"/>
                <a:gd name="connsiteY10" fmla="*/ 465566 h 479613"/>
                <a:gd name="connsiteX11" fmla="*/ 0 w 1609548"/>
                <a:gd name="connsiteY11" fmla="*/ 431652 h 479613"/>
                <a:gd name="connsiteX12" fmla="*/ 0 w 1609548"/>
                <a:gd name="connsiteY12" fmla="*/ 47961 h 479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09548" h="479613">
                  <a:moveTo>
                    <a:pt x="0" y="47961"/>
                  </a:moveTo>
                  <a:cubicBezTo>
                    <a:pt x="0" y="35241"/>
                    <a:pt x="5053" y="23042"/>
                    <a:pt x="14048" y="14047"/>
                  </a:cubicBezTo>
                  <a:cubicBezTo>
                    <a:pt x="23042" y="5053"/>
                    <a:pt x="35242" y="0"/>
                    <a:pt x="47962" y="0"/>
                  </a:cubicBezTo>
                  <a:lnTo>
                    <a:pt x="1561587" y="0"/>
                  </a:lnTo>
                  <a:cubicBezTo>
                    <a:pt x="1574307" y="0"/>
                    <a:pt x="1586506" y="5053"/>
                    <a:pt x="1595501" y="14048"/>
                  </a:cubicBezTo>
                  <a:cubicBezTo>
                    <a:pt x="1604495" y="23042"/>
                    <a:pt x="1609548" y="35242"/>
                    <a:pt x="1609548" y="47962"/>
                  </a:cubicBezTo>
                  <a:lnTo>
                    <a:pt x="1609548" y="431652"/>
                  </a:lnTo>
                  <a:cubicBezTo>
                    <a:pt x="1609548" y="444372"/>
                    <a:pt x="1604495" y="456571"/>
                    <a:pt x="1595501" y="465566"/>
                  </a:cubicBezTo>
                  <a:cubicBezTo>
                    <a:pt x="1586507" y="474560"/>
                    <a:pt x="1574307" y="479613"/>
                    <a:pt x="1561587" y="479613"/>
                  </a:cubicBezTo>
                  <a:lnTo>
                    <a:pt x="47961" y="479613"/>
                  </a:lnTo>
                  <a:cubicBezTo>
                    <a:pt x="35241" y="479613"/>
                    <a:pt x="23042" y="474560"/>
                    <a:pt x="14047" y="465566"/>
                  </a:cubicBezTo>
                  <a:cubicBezTo>
                    <a:pt x="5053" y="456572"/>
                    <a:pt x="0" y="444372"/>
                    <a:pt x="0" y="431652"/>
                  </a:cubicBezTo>
                  <a:lnTo>
                    <a:pt x="0" y="47961"/>
                  </a:lnTo>
                  <a:close/>
                </a:path>
              </a:pathLst>
            </a:custGeom>
            <a:no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lIns="38812" tIns="30557" rIns="38812" bIns="30557" spcCol="1270" anchor="ctr"/>
            <a:lstStyle/>
            <a:p>
              <a:pPr defTabSz="577850">
                <a:lnSpc>
                  <a:spcPct val="90000"/>
                </a:lnSpc>
                <a:spcAft>
                  <a:spcPct val="35000"/>
                </a:spcAft>
                <a:defRPr/>
              </a:pPr>
              <a:endParaRPr lang="en-US" sz="1300" dirty="0"/>
            </a:p>
          </p:txBody>
        </p:sp>
      </p:grpSp>
      <p:sp>
        <p:nvSpPr>
          <p:cNvPr id="33" name="U-Turn Arrow 32"/>
          <p:cNvSpPr/>
          <p:nvPr/>
        </p:nvSpPr>
        <p:spPr>
          <a:xfrm flipV="1">
            <a:off x="5867400" y="5029200"/>
            <a:ext cx="1828800" cy="762000"/>
          </a:xfrm>
          <a:prstGeom prst="uturnArrow">
            <a:avLst>
              <a:gd name="adj1" fmla="val 25000"/>
              <a:gd name="adj2" fmla="val 25000"/>
              <a:gd name="adj3" fmla="val 25000"/>
              <a:gd name="adj4" fmla="val 43750"/>
              <a:gd name="adj5" fmla="val 100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35" name="U-Turn Arrow 34"/>
          <p:cNvSpPr/>
          <p:nvPr/>
        </p:nvSpPr>
        <p:spPr>
          <a:xfrm>
            <a:off x="3810000" y="1905000"/>
            <a:ext cx="1828800" cy="685800"/>
          </a:xfrm>
          <a:prstGeom prst="uturnArrow">
            <a:avLst>
              <a:gd name="adj1" fmla="val 25000"/>
              <a:gd name="adj2" fmla="val 25000"/>
              <a:gd name="adj3" fmla="val 27299"/>
              <a:gd name="adj4" fmla="val 43750"/>
              <a:gd name="adj5" fmla="val 100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36" name="U-Turn Arrow 35"/>
          <p:cNvSpPr/>
          <p:nvPr/>
        </p:nvSpPr>
        <p:spPr>
          <a:xfrm flipV="1">
            <a:off x="1447800" y="5105400"/>
            <a:ext cx="1828800" cy="762000"/>
          </a:xfrm>
          <a:prstGeom prst="uturnArrow">
            <a:avLst>
              <a:gd name="adj1" fmla="val 25000"/>
              <a:gd name="adj2" fmla="val 25000"/>
              <a:gd name="adj3" fmla="val 25000"/>
              <a:gd name="adj4" fmla="val 43750"/>
              <a:gd name="adj5" fmla="val 100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24595" name="TextBox 28"/>
          <p:cNvSpPr txBox="1">
            <a:spLocks noChangeArrowheads="1"/>
          </p:cNvSpPr>
          <p:nvPr/>
        </p:nvSpPr>
        <p:spPr bwMode="auto">
          <a:xfrm>
            <a:off x="6958013" y="6324600"/>
            <a:ext cx="19812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a:t>www.ACSTL.org</a:t>
            </a:r>
          </a:p>
        </p:txBody>
      </p:sp>
      <p:sp>
        <p:nvSpPr>
          <p:cNvPr id="24596" name="Title 38"/>
          <p:cNvSpPr>
            <a:spLocks noGrp="1"/>
          </p:cNvSpPr>
          <p:nvPr>
            <p:ph type="title"/>
          </p:nvPr>
        </p:nvSpPr>
        <p:spPr>
          <a:xfrm>
            <a:off x="457200" y="274638"/>
            <a:ext cx="8305800" cy="1143000"/>
          </a:xfrm>
        </p:spPr>
        <p:txBody>
          <a:bodyPr/>
          <a:lstStyle/>
          <a:p>
            <a:r>
              <a:rPr lang="en-US" sz="4000">
                <a:solidFill>
                  <a:schemeClr val="tx1"/>
                </a:solidFill>
                <a:latin typeface="News Gothic MT" charset="0"/>
              </a:rPr>
              <a:t>Resource Request Pipeline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Content Placeholder 5" descr="Filter with cycle.jpg"/>
          <p:cNvPicPr>
            <a:picLocks noGrp="1" noChangeAspect="1"/>
          </p:cNvPicPr>
          <p:nvPr>
            <p:ph sz="quarter" idx="1"/>
          </p:nvPr>
        </p:nvPicPr>
        <p:blipFill>
          <a:blip r:embed="rId2" cstate="print">
            <a:extLst>
              <a:ext uri="{28A0092B-C50C-407E-A947-70E740481C1C}">
                <a14:useLocalDpi xmlns:a14="http://schemas.microsoft.com/office/drawing/2010/main" xmlns="" val="0"/>
              </a:ext>
            </a:extLst>
          </a:blip>
          <a:srcRect/>
          <a:stretch>
            <a:fillRect/>
          </a:stretch>
        </p:blipFill>
        <p:spPr>
          <a:xfrm>
            <a:off x="19050" y="3175"/>
            <a:ext cx="9124950" cy="6843713"/>
          </a:xfrm>
        </p:spPr>
      </p:pic>
      <p:sp>
        <p:nvSpPr>
          <p:cNvPr id="25602" name="Title 9"/>
          <p:cNvSpPr>
            <a:spLocks noGrp="1"/>
          </p:cNvSpPr>
          <p:nvPr>
            <p:ph type="title"/>
          </p:nvPr>
        </p:nvSpPr>
        <p:spPr>
          <a:xfrm>
            <a:off x="0" y="6350"/>
            <a:ext cx="8991600" cy="831850"/>
          </a:xfrm>
        </p:spPr>
        <p:txBody>
          <a:bodyPr/>
          <a:lstStyle/>
          <a:p>
            <a:r>
              <a:rPr lang="en-US">
                <a:solidFill>
                  <a:schemeClr val="tx1"/>
                </a:solidFill>
                <a:latin typeface="Calibri" charset="0"/>
              </a:rPr>
              <a:t>The Basics</a:t>
            </a:r>
          </a:p>
        </p:txBody>
      </p:sp>
      <p:sp>
        <p:nvSpPr>
          <p:cNvPr id="8" name="TextBox 7"/>
          <p:cNvSpPr txBox="1"/>
          <p:nvPr/>
        </p:nvSpPr>
        <p:spPr>
          <a:xfrm>
            <a:off x="3581400" y="5105400"/>
            <a:ext cx="4267200" cy="1200150"/>
          </a:xfrm>
          <a:prstGeom prst="rect">
            <a:avLst/>
          </a:prstGeom>
          <a:noFill/>
        </p:spPr>
        <p:txBody>
          <a:bodyPr>
            <a:spAutoFit/>
          </a:bodyPr>
          <a:lstStyle>
            <a:lvl1pPr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r" eaLnBrk="1" hangingPunct="1">
              <a:defRPr/>
            </a:pPr>
            <a:r>
              <a:rPr lang="en-US" sz="3600" smtClean="0">
                <a:solidFill>
                  <a:srgbClr val="4A452A"/>
                </a:solidFill>
                <a:effectLst>
                  <a:outerShdw blurRad="38100" dist="38100" dir="2700000" algn="tl">
                    <a:srgbClr val="DDDDDD"/>
                  </a:outerShdw>
                </a:effectLst>
                <a:latin typeface="News Gothic MT" charset="0"/>
              </a:rPr>
              <a:t>Connecting Needs with Resources</a:t>
            </a:r>
          </a:p>
        </p:txBody>
      </p:sp>
      <p:sp>
        <p:nvSpPr>
          <p:cNvPr id="25604" name="TextBox 4"/>
          <p:cNvSpPr txBox="1">
            <a:spLocks noChangeArrowheads="1"/>
          </p:cNvSpPr>
          <p:nvPr/>
        </p:nvSpPr>
        <p:spPr bwMode="auto">
          <a:xfrm>
            <a:off x="6958013" y="6411913"/>
            <a:ext cx="19812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a:t>www.ACSTL.org</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Grp="1" noChangeArrowheads="1"/>
          </p:cNvSpPr>
          <p:nvPr>
            <p:ph type="title"/>
          </p:nvPr>
        </p:nvSpPr>
        <p:spPr>
          <a:xfrm>
            <a:off x="457200" y="228600"/>
            <a:ext cx="8228013" cy="841375"/>
          </a:xfrm>
        </p:spPr>
        <p:txBody>
          <a:bodyPr tIns="25145"/>
          <a:lstStyle/>
          <a:p>
            <a:pPr eaLnBrk="1" hangingPunct="1">
              <a:tabLst>
                <a:tab pos="655638" algn="l"/>
                <a:tab pos="1312863" algn="l"/>
                <a:tab pos="1968500" algn="l"/>
                <a:tab pos="2625725" algn="l"/>
                <a:tab pos="3282950" algn="l"/>
                <a:tab pos="3938588" algn="l"/>
                <a:tab pos="4595813" algn="l"/>
                <a:tab pos="5253038" algn="l"/>
                <a:tab pos="5908675" algn="l"/>
                <a:tab pos="6565900" algn="l"/>
                <a:tab pos="7223125" algn="l"/>
                <a:tab pos="7878763" algn="l"/>
              </a:tabLst>
            </a:pPr>
            <a:r>
              <a:rPr lang="en-US">
                <a:latin typeface="Calibri" charset="0"/>
              </a:rPr>
              <a:t>Volunteer types</a:t>
            </a:r>
          </a:p>
        </p:txBody>
      </p:sp>
      <p:sp>
        <p:nvSpPr>
          <p:cNvPr id="7171" name="Rectangle 2"/>
          <p:cNvSpPr>
            <a:spLocks noGrp="1" noChangeArrowheads="1"/>
          </p:cNvSpPr>
          <p:nvPr>
            <p:ph sz="half" idx="1"/>
          </p:nvPr>
        </p:nvSpPr>
        <p:spPr>
          <a:xfrm>
            <a:off x="303213" y="1447800"/>
            <a:ext cx="4168775" cy="4419600"/>
          </a:xfrm>
        </p:spPr>
        <p:style>
          <a:lnRef idx="2">
            <a:schemeClr val="accent1"/>
          </a:lnRef>
          <a:fillRef idx="1">
            <a:schemeClr val="lt1"/>
          </a:fillRef>
          <a:effectRef idx="0">
            <a:schemeClr val="accent1"/>
          </a:effectRef>
          <a:fontRef idx="minor">
            <a:schemeClr val="dk1"/>
          </a:fontRef>
        </p:style>
        <p:txBody>
          <a:bodyPr tIns="14858" rtlCol="0"/>
          <a:lstStyle/>
          <a:p>
            <a:pPr marL="391686" indent="-293764" eaLnBrk="1" fontAlgn="auto" hangingPunct="1">
              <a:spcAft>
                <a:spcPts val="0"/>
              </a:spcAft>
              <a:buClr>
                <a:srgbClr val="000080"/>
              </a:buClr>
              <a:buSzPct val="45000"/>
              <a:buFont typeface="Arial" pitchFamily="34" charset="0"/>
              <a:buNone/>
              <a:tabLst>
                <a:tab pos="656650" algn="l"/>
                <a:tab pos="1313299" algn="l"/>
                <a:tab pos="1969949" algn="l"/>
                <a:tab pos="2626599" algn="l"/>
                <a:tab pos="3283248" algn="l"/>
                <a:tab pos="3939898" algn="l"/>
              </a:tabLst>
              <a:defRPr/>
            </a:pPr>
            <a:r>
              <a:rPr lang="en-US" sz="2400" b="1" u="sng" dirty="0">
                <a:solidFill>
                  <a:schemeClr val="tx1"/>
                </a:solidFill>
              </a:rPr>
              <a:t>Pre-trained affiliated volunteers</a:t>
            </a:r>
          </a:p>
          <a:p>
            <a:pPr marL="391686" indent="-293764" eaLnBrk="1" fontAlgn="auto" hangingPunct="1">
              <a:spcAft>
                <a:spcPts val="0"/>
              </a:spcAft>
              <a:buClr>
                <a:srgbClr val="000080"/>
              </a:buClr>
              <a:buSzPct val="45000"/>
              <a:buFont typeface="Wingdings" charset="2"/>
              <a:buChar char=""/>
              <a:tabLst>
                <a:tab pos="656650" algn="l"/>
                <a:tab pos="1313299" algn="l"/>
                <a:tab pos="1969949" algn="l"/>
                <a:tab pos="2626599" algn="l"/>
                <a:tab pos="3283248" algn="l"/>
                <a:tab pos="3939898" algn="l"/>
              </a:tabLst>
              <a:defRPr/>
            </a:pPr>
            <a:r>
              <a:rPr lang="en-US" sz="2900" dirty="0">
                <a:solidFill>
                  <a:schemeClr val="tx1"/>
                </a:solidFill>
                <a:latin typeface="Calibri"/>
                <a:cs typeface="Calibri"/>
              </a:rPr>
              <a:t>Volunteers who train for a specific role or function prior to a disaster</a:t>
            </a:r>
          </a:p>
          <a:p>
            <a:pPr marL="391686" indent="-293764" eaLnBrk="1" fontAlgn="auto" hangingPunct="1">
              <a:spcAft>
                <a:spcPts val="0"/>
              </a:spcAft>
              <a:buClr>
                <a:srgbClr val="000080"/>
              </a:buClr>
              <a:buSzPct val="45000"/>
              <a:buFont typeface="Wingdings" charset="2"/>
              <a:buChar char=""/>
              <a:tabLst>
                <a:tab pos="656650" algn="l"/>
                <a:tab pos="1313299" algn="l"/>
                <a:tab pos="1969949" algn="l"/>
                <a:tab pos="2626599" algn="l"/>
                <a:tab pos="3283248" algn="l"/>
                <a:tab pos="3939898" algn="l"/>
              </a:tabLst>
              <a:defRPr/>
            </a:pPr>
            <a:r>
              <a:rPr lang="en-US" sz="2900" dirty="0">
                <a:solidFill>
                  <a:schemeClr val="tx1"/>
                </a:solidFill>
                <a:latin typeface="Calibri"/>
                <a:cs typeface="Calibri"/>
              </a:rPr>
              <a:t>Examples: Amateur radio operators, Search and Rescue, CERT</a:t>
            </a:r>
          </a:p>
        </p:txBody>
      </p:sp>
      <p:sp>
        <p:nvSpPr>
          <p:cNvPr id="26627" name="Rectangle 3"/>
          <p:cNvSpPr>
            <a:spLocks noGrp="1" noChangeArrowheads="1"/>
          </p:cNvSpPr>
          <p:nvPr>
            <p:ph sz="half" idx="2"/>
          </p:nvPr>
        </p:nvSpPr>
        <p:spPr>
          <a:xfrm>
            <a:off x="4672013" y="1447800"/>
            <a:ext cx="4162425" cy="4495800"/>
          </a:xfrm>
        </p:spPr>
        <p:style>
          <a:lnRef idx="2">
            <a:schemeClr val="accent1"/>
          </a:lnRef>
          <a:fillRef idx="1">
            <a:schemeClr val="lt1"/>
          </a:fillRef>
          <a:effectRef idx="0">
            <a:schemeClr val="accent1"/>
          </a:effectRef>
          <a:fontRef idx="minor">
            <a:schemeClr val="dk1"/>
          </a:fontRef>
        </p:style>
        <p:txBody>
          <a:bodyPr tIns="14858"/>
          <a:lstStyle/>
          <a:p>
            <a:pPr marL="390525" indent="-293688" eaLnBrk="1" hangingPunct="1">
              <a:lnSpc>
                <a:spcPct val="80000"/>
              </a:lnSpc>
              <a:buClr>
                <a:srgbClr val="000080"/>
              </a:buClr>
              <a:buSzPct val="45000"/>
              <a:buFont typeface="Arial" charset="0"/>
              <a:buNone/>
              <a:tabLst>
                <a:tab pos="655638" algn="l"/>
                <a:tab pos="1312863" algn="l"/>
                <a:tab pos="1968500" algn="l"/>
                <a:tab pos="2625725" algn="l"/>
                <a:tab pos="3282950" algn="l"/>
                <a:tab pos="3938588" algn="l"/>
              </a:tabLst>
              <a:defRPr/>
            </a:pPr>
            <a:r>
              <a:rPr lang="en-US" sz="2400" b="1" u="sng" dirty="0">
                <a:latin typeface="Calibri" charset="0"/>
              </a:rPr>
              <a:t>Spontaneous unaffiliated volunteers</a:t>
            </a:r>
          </a:p>
          <a:p>
            <a:pPr marL="390525" indent="-293688" eaLnBrk="1" hangingPunct="1">
              <a:lnSpc>
                <a:spcPct val="80000"/>
              </a:lnSpc>
              <a:buClr>
                <a:srgbClr val="000080"/>
              </a:buClr>
              <a:buSzPct val="45000"/>
              <a:buFont typeface="Wingdings" charset="0"/>
              <a:buChar char=""/>
              <a:tabLst>
                <a:tab pos="655638" algn="l"/>
                <a:tab pos="1312863" algn="l"/>
                <a:tab pos="1968500" algn="l"/>
                <a:tab pos="2625725" algn="l"/>
                <a:tab pos="3282950" algn="l"/>
                <a:tab pos="3938588" algn="l"/>
              </a:tabLst>
              <a:defRPr/>
            </a:pPr>
            <a:r>
              <a:rPr lang="en-US" sz="2900" dirty="0">
                <a:latin typeface="Calibri" charset="0"/>
              </a:rPr>
              <a:t>Individuals with little or no previous training who come forward to help after a disaster</a:t>
            </a:r>
          </a:p>
          <a:p>
            <a:pPr marL="390525" indent="-293688" eaLnBrk="1" hangingPunct="1">
              <a:lnSpc>
                <a:spcPct val="80000"/>
              </a:lnSpc>
              <a:buClr>
                <a:srgbClr val="000080"/>
              </a:buClr>
              <a:buSzPct val="45000"/>
              <a:buFont typeface="Wingdings" charset="0"/>
              <a:buChar char=""/>
              <a:tabLst>
                <a:tab pos="655638" algn="l"/>
                <a:tab pos="1312863" algn="l"/>
                <a:tab pos="1968500" algn="l"/>
                <a:tab pos="2625725" algn="l"/>
                <a:tab pos="3282950" algn="l"/>
                <a:tab pos="3938588" algn="l"/>
              </a:tabLst>
              <a:defRPr/>
            </a:pPr>
            <a:r>
              <a:rPr lang="en-US" sz="2900" dirty="0">
                <a:latin typeface="Calibri" charset="0"/>
              </a:rPr>
              <a:t>Also known as convergent, emergent, and </a:t>
            </a:r>
            <a:r>
              <a:rPr lang="ja-JP" altLang="en-US" sz="2900" dirty="0">
                <a:latin typeface="Calibri" charset="0"/>
              </a:rPr>
              <a:t>“</a:t>
            </a:r>
            <a:r>
              <a:rPr lang="en-US" altLang="ja-JP" sz="2900" dirty="0">
                <a:latin typeface="Calibri" charset="0"/>
              </a:rPr>
              <a:t>walk-in</a:t>
            </a:r>
            <a:r>
              <a:rPr lang="ja-JP" altLang="en-US" sz="2900" dirty="0">
                <a:latin typeface="Calibri" charset="0"/>
              </a:rPr>
              <a:t>”</a:t>
            </a:r>
            <a:r>
              <a:rPr lang="en-US" altLang="ja-JP" sz="2900" dirty="0">
                <a:latin typeface="Calibri" charset="0"/>
              </a:rPr>
              <a:t> volunteers</a:t>
            </a:r>
            <a:endParaRPr lang="en-US" sz="2900" dirty="0">
              <a:latin typeface="Calibri" charset="0"/>
            </a:endParaRPr>
          </a:p>
        </p:txBody>
      </p:sp>
      <p:pic>
        <p:nvPicPr>
          <p:cNvPr id="26628" name="Picture 4" descr="americorps-stl.gif"/>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886200" y="5410200"/>
            <a:ext cx="1295400" cy="1301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www.americorps-stl.org/wordpress/wp-content/uploads/2011/12/JHHLogolong3.jpg"/>
          <p:cNvPicPr>
            <a:picLocks noChangeAspect="1" noChangeArrowheads="1"/>
          </p:cNvPicPr>
          <p:nvPr/>
        </p:nvPicPr>
        <p:blipFill>
          <a:blip r:embed="rId2" cstate="print"/>
          <a:srcRect/>
          <a:stretch>
            <a:fillRect/>
          </a:stretch>
        </p:blipFill>
        <p:spPr bwMode="auto">
          <a:xfrm>
            <a:off x="228600" y="307085"/>
            <a:ext cx="8458200" cy="2283715"/>
          </a:xfrm>
          <a:prstGeom prst="rect">
            <a:avLst/>
          </a:prstGeom>
          <a:noFill/>
        </p:spPr>
      </p:pic>
      <p:pic>
        <p:nvPicPr>
          <p:cNvPr id="5" name="Picture 4" descr="Appliances.png"/>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2400" y="4419600"/>
            <a:ext cx="3653367" cy="2169061"/>
          </a:xfrm>
          <a:prstGeom prst="rect">
            <a:avLst/>
          </a:prstGeom>
        </p:spPr>
      </p:pic>
      <p:sp>
        <p:nvSpPr>
          <p:cNvPr id="6" name="TextBox 5"/>
          <p:cNvSpPr txBox="1"/>
          <p:nvPr/>
        </p:nvSpPr>
        <p:spPr>
          <a:xfrm>
            <a:off x="3810000" y="2234148"/>
            <a:ext cx="4876800" cy="3785652"/>
          </a:xfrm>
          <a:prstGeom prst="rect">
            <a:avLst/>
          </a:prstGeom>
          <a:noFill/>
        </p:spPr>
        <p:txBody>
          <a:bodyPr wrap="square" rtlCol="0">
            <a:spAutoFit/>
          </a:bodyPr>
          <a:lstStyle/>
          <a:p>
            <a:pPr>
              <a:buClr>
                <a:schemeClr val="accent1"/>
              </a:buClr>
              <a:buSzPct val="150000"/>
              <a:buFont typeface="Arial" pitchFamily="34" charset="0"/>
              <a:buChar char="•"/>
            </a:pPr>
            <a:r>
              <a:rPr lang="en-US" sz="2400" dirty="0" smtClean="0"/>
              <a:t>  An “adopt a family”  initiative  that engages community groups to fundraise  for appliances lost in Missouri disasters</a:t>
            </a:r>
          </a:p>
          <a:p>
            <a:pPr>
              <a:buClr>
                <a:schemeClr val="accent1"/>
              </a:buClr>
              <a:buSzPct val="150000"/>
              <a:buFont typeface="Arial" pitchFamily="34" charset="0"/>
              <a:buChar char="•"/>
            </a:pPr>
            <a:r>
              <a:rPr lang="en-US" sz="2400" dirty="0" smtClean="0"/>
              <a:t>Working with LTRC Caseworks across the State to assess needs</a:t>
            </a:r>
          </a:p>
          <a:p>
            <a:pPr>
              <a:buClr>
                <a:schemeClr val="accent1"/>
              </a:buClr>
              <a:buSzPct val="150000"/>
              <a:buFont typeface="Arial" pitchFamily="34" charset="0"/>
              <a:buChar char="•"/>
            </a:pPr>
            <a:r>
              <a:rPr lang="en-US" sz="2400" dirty="0" smtClean="0"/>
              <a:t> Aims to build a statewide network of organizations willing to help  in disaster </a:t>
            </a:r>
          </a:p>
          <a:p>
            <a:pPr>
              <a:buClr>
                <a:schemeClr val="accent1"/>
              </a:buClr>
              <a:buSzPct val="150000"/>
              <a:buFont typeface="Arial" pitchFamily="34" charset="0"/>
              <a:buChar char="•"/>
            </a:pPr>
            <a:endParaRPr lang="en-US" sz="2400" dirty="0"/>
          </a:p>
        </p:txBody>
      </p:sp>
    </p:spTree>
    <p:extLst>
      <p:ext uri="{BB962C8B-B14F-4D97-AF65-F5344CB8AC3E}">
        <p14:creationId xmlns:p14="http://schemas.microsoft.com/office/powerpoint/2010/main" xmlns="" val="417393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extBox 23"/>
          <p:cNvSpPr txBox="1">
            <a:spLocks noChangeArrowheads="1"/>
          </p:cNvSpPr>
          <p:nvPr/>
        </p:nvSpPr>
        <p:spPr bwMode="auto">
          <a:xfrm>
            <a:off x="-304800" y="6324600"/>
            <a:ext cx="10058400" cy="64611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3600"/>
              <a:t>        </a:t>
            </a:r>
          </a:p>
        </p:txBody>
      </p:sp>
      <p:sp>
        <p:nvSpPr>
          <p:cNvPr id="2" name="Title 1"/>
          <p:cNvSpPr>
            <a:spLocks noGrp="1"/>
          </p:cNvSpPr>
          <p:nvPr>
            <p:ph type="title" idx="4294967295"/>
          </p:nvPr>
        </p:nvSpPr>
        <p:spPr>
          <a:xfrm>
            <a:off x="914400" y="609600"/>
            <a:ext cx="8229600" cy="590550"/>
          </a:xfrm>
        </p:spPr>
        <p:txBody>
          <a:bodyPr>
            <a:normAutofit fontScale="90000"/>
          </a:bodyPr>
          <a:lstStyle/>
          <a:p>
            <a:pPr marL="54864" fontAlgn="auto">
              <a:spcAft>
                <a:spcPts val="0"/>
              </a:spcAft>
              <a:defRPr/>
            </a:pPr>
            <a:r>
              <a:rPr lang="en-US" sz="3800" u="sng" dirty="0" smtClean="0">
                <a:solidFill>
                  <a:schemeClr val="tx2">
                    <a:lumMod val="50000"/>
                  </a:schemeClr>
                </a:solidFill>
                <a:ea typeface="+mj-ea"/>
              </a:rPr>
              <a:t>Synergy of Structure and Good Intention </a:t>
            </a:r>
            <a:endParaRPr lang="en-US" sz="3800" u="sng" dirty="0">
              <a:solidFill>
                <a:schemeClr val="tx2">
                  <a:lumMod val="50000"/>
                </a:schemeClr>
              </a:solidFill>
              <a:ea typeface="+mj-ea"/>
            </a:endParaRPr>
          </a:p>
        </p:txBody>
      </p:sp>
      <p:pic>
        <p:nvPicPr>
          <p:cNvPr id="28675" name="Picture 20" descr="Synergy of Structure and Good Intention.jpg"/>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304800"/>
            <a:ext cx="9144000" cy="678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 name="TextBox 20"/>
          <p:cNvSpPr txBox="1"/>
          <p:nvPr/>
        </p:nvSpPr>
        <p:spPr>
          <a:xfrm>
            <a:off x="0" y="268288"/>
            <a:ext cx="9144000" cy="646112"/>
          </a:xfrm>
          <a:prstGeom prst="rect">
            <a:avLst/>
          </a:prstGeom>
          <a:solidFill>
            <a:schemeClr val="bg1"/>
          </a:solidFill>
        </p:spPr>
        <p:txBody>
          <a:bodyPr>
            <a:spAutoFit/>
          </a:bodyPr>
          <a:lstStyle/>
          <a:p>
            <a:pPr algn="ctr">
              <a:defRPr/>
            </a:pPr>
            <a:r>
              <a:rPr lang="en-US" sz="3600" dirty="0">
                <a:latin typeface="+mj-lt"/>
              </a:rPr>
              <a:t>Synergy Of Structure and Good Intention</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1" descr="IMGP3626.JP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388938"/>
            <a:ext cx="9144000" cy="6080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722" name="TextBox 1"/>
          <p:cNvSpPr txBox="1">
            <a:spLocks noChangeArrowheads="1"/>
          </p:cNvSpPr>
          <p:nvPr/>
        </p:nvSpPr>
        <p:spPr bwMode="auto">
          <a:xfrm>
            <a:off x="1912938" y="6637338"/>
            <a:ext cx="185737"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endParaRPr lang="en-US" sz="1800"/>
          </a:p>
        </p:txBody>
      </p:sp>
      <p:sp>
        <p:nvSpPr>
          <p:cNvPr id="30723" name="TextBox 1"/>
          <p:cNvSpPr txBox="1">
            <a:spLocks noChangeArrowheads="1"/>
          </p:cNvSpPr>
          <p:nvPr/>
        </p:nvSpPr>
        <p:spPr bwMode="auto">
          <a:xfrm>
            <a:off x="152400" y="5791200"/>
            <a:ext cx="8915400"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a:solidFill>
                  <a:schemeClr val="bg1"/>
                </a:solidFill>
              </a:rPr>
              <a:t>Using the Local Community and Partnership Approach</a:t>
            </a:r>
          </a:p>
          <a:p>
            <a:pPr eaLnBrk="1" hangingPunct="1"/>
            <a:r>
              <a:rPr lang="en-US" sz="1800">
                <a:solidFill>
                  <a:schemeClr val="bg1"/>
                </a:solidFill>
              </a:rPr>
              <a:t>Photo: United Way 211, AmeriCorps St. Louis, Joplin Assistant City manager</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a:xfrm>
            <a:off x="533400" y="152400"/>
            <a:ext cx="8042275" cy="911225"/>
          </a:xfrm>
        </p:spPr>
        <p:txBody>
          <a:bodyPr/>
          <a:lstStyle/>
          <a:p>
            <a:pPr eaLnBrk="1" hangingPunct="1"/>
            <a:r>
              <a:rPr lang="en-US">
                <a:latin typeface="News Gothic MT" charset="0"/>
              </a:rPr>
              <a:t>VRC: Key Elements</a:t>
            </a:r>
          </a:p>
        </p:txBody>
      </p:sp>
      <p:sp>
        <p:nvSpPr>
          <p:cNvPr id="31746" name="Content Placeholder 2"/>
          <p:cNvSpPr>
            <a:spLocks noGrp="1"/>
          </p:cNvSpPr>
          <p:nvPr>
            <p:ph idx="1"/>
          </p:nvPr>
        </p:nvSpPr>
        <p:spPr>
          <a:xfrm>
            <a:off x="34925" y="1752600"/>
            <a:ext cx="3886200" cy="4343400"/>
          </a:xfrm>
        </p:spPr>
        <p:txBody>
          <a:bodyPr/>
          <a:lstStyle/>
          <a:p>
            <a:pPr eaLnBrk="1" hangingPunct="1"/>
            <a:r>
              <a:rPr lang="en-US" sz="3200">
                <a:latin typeface="News Gothic MT" charset="0"/>
              </a:rPr>
              <a:t>Safe and Meaningful Work</a:t>
            </a:r>
          </a:p>
          <a:p>
            <a:pPr eaLnBrk="1" hangingPunct="1"/>
            <a:r>
              <a:rPr lang="en-US" sz="3200">
                <a:latin typeface="News Gothic MT" charset="0"/>
              </a:rPr>
              <a:t>Customer Service and Appreciation</a:t>
            </a:r>
          </a:p>
          <a:p>
            <a:pPr eaLnBrk="1" hangingPunct="1"/>
            <a:r>
              <a:rPr lang="en-US" sz="3200">
                <a:latin typeface="News Gothic MT" charset="0"/>
              </a:rPr>
              <a:t>Documentation and Registration</a:t>
            </a:r>
          </a:p>
          <a:p>
            <a:pPr eaLnBrk="1" hangingPunct="1"/>
            <a:endParaRPr lang="en-US">
              <a:latin typeface="News Gothic MT" charset="0"/>
            </a:endParaRPr>
          </a:p>
          <a:p>
            <a:pPr eaLnBrk="1" hangingPunct="1"/>
            <a:endParaRPr lang="en-US">
              <a:latin typeface="News Gothic MT" charset="0"/>
            </a:endParaRPr>
          </a:p>
          <a:p>
            <a:pPr eaLnBrk="1" hangingPunct="1"/>
            <a:endParaRPr lang="en-US">
              <a:latin typeface="News Gothic MT" charset="0"/>
            </a:endParaRPr>
          </a:p>
        </p:txBody>
      </p:sp>
      <p:pic>
        <p:nvPicPr>
          <p:cNvPr id="5" name="Content Placeholder 3" descr="IMGP3532.JPG"/>
          <p:cNvPicPr>
            <a:picLocks noChangeAspect="1"/>
          </p:cNvPicPr>
          <p:nvPr/>
        </p:nvPicPr>
        <p:blipFill>
          <a:blip r:embed="rId2" cstate="print">
            <a:extLst/>
          </a:blip>
          <a:srcRect/>
          <a:stretch>
            <a:fillRect/>
          </a:stretch>
        </p:blipFill>
        <p:spPr bwMode="auto">
          <a:xfrm>
            <a:off x="4102936" y="1828800"/>
            <a:ext cx="5029598" cy="334512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p:nvPr>
        </p:nvSpPr>
        <p:spPr>
          <a:xfrm>
            <a:off x="533400" y="152400"/>
            <a:ext cx="8042275" cy="758825"/>
          </a:xfrm>
        </p:spPr>
        <p:txBody>
          <a:bodyPr/>
          <a:lstStyle/>
          <a:p>
            <a:pPr eaLnBrk="1" hangingPunct="1"/>
            <a:r>
              <a:rPr lang="en-US">
                <a:latin typeface="Calibri" charset="0"/>
              </a:rPr>
              <a:t>Information to Collect</a:t>
            </a:r>
          </a:p>
        </p:txBody>
      </p:sp>
      <p:sp>
        <p:nvSpPr>
          <p:cNvPr id="32770" name="Content Placeholder 2"/>
          <p:cNvSpPr>
            <a:spLocks noGrp="1"/>
          </p:cNvSpPr>
          <p:nvPr>
            <p:ph idx="1"/>
          </p:nvPr>
        </p:nvSpPr>
        <p:spPr>
          <a:xfrm>
            <a:off x="76200" y="4800600"/>
            <a:ext cx="9067800" cy="1905000"/>
          </a:xfrm>
        </p:spPr>
        <p:txBody>
          <a:bodyPr/>
          <a:lstStyle/>
          <a:p>
            <a:pPr eaLnBrk="1" hangingPunct="1"/>
            <a:r>
              <a:rPr lang="en-US" sz="2800">
                <a:latin typeface="News Gothic MT" charset="0"/>
              </a:rPr>
              <a:t>Skills or available Equipment</a:t>
            </a:r>
          </a:p>
          <a:p>
            <a:pPr eaLnBrk="1" hangingPunct="1"/>
            <a:r>
              <a:rPr lang="en-US" sz="2800">
                <a:latin typeface="News Gothic MT" charset="0"/>
              </a:rPr>
              <a:t>Hours and location Served</a:t>
            </a:r>
          </a:p>
          <a:p>
            <a:pPr eaLnBrk="1" hangingPunct="1"/>
            <a:r>
              <a:rPr lang="en-US" sz="2800">
                <a:latin typeface="News Gothic MT" charset="0"/>
              </a:rPr>
              <a:t>Equipment Used or Donated</a:t>
            </a:r>
          </a:p>
          <a:p>
            <a:pPr eaLnBrk="1" hangingPunct="1"/>
            <a:endParaRPr lang="en-US">
              <a:latin typeface="News Gothic MT" charset="0"/>
            </a:endParaRPr>
          </a:p>
        </p:txBody>
      </p:sp>
      <p:pic>
        <p:nvPicPr>
          <p:cNvPr id="32771" name="Picture 1" descr="tornado recovery.jp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419600" y="1524000"/>
            <a:ext cx="4343400" cy="32575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2772" name="Content Placeholder 2"/>
          <p:cNvSpPr txBox="1">
            <a:spLocks/>
          </p:cNvSpPr>
          <p:nvPr/>
        </p:nvSpPr>
        <p:spPr bwMode="auto">
          <a:xfrm>
            <a:off x="33338" y="1447800"/>
            <a:ext cx="4267200" cy="190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9250" indent="-34925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ts val="2000"/>
              </a:spcBef>
              <a:buClr>
                <a:srgbClr val="6FB7D7"/>
              </a:buClr>
              <a:buSzPct val="110000"/>
              <a:buFont typeface="Wingdings 2" charset="0"/>
              <a:buChar char=""/>
            </a:pPr>
            <a:r>
              <a:rPr lang="en-US" sz="2800">
                <a:solidFill>
                  <a:srgbClr val="595959"/>
                </a:solidFill>
                <a:latin typeface="News Gothic MT" charset="0"/>
              </a:rPr>
              <a:t>Name (confirm ID)</a:t>
            </a:r>
          </a:p>
          <a:p>
            <a:pPr eaLnBrk="1" hangingPunct="1">
              <a:spcBef>
                <a:spcPts val="2000"/>
              </a:spcBef>
              <a:buClr>
                <a:srgbClr val="6FB7D7"/>
              </a:buClr>
              <a:buSzPct val="110000"/>
              <a:buFont typeface="Wingdings 2" charset="0"/>
              <a:buChar char=""/>
            </a:pPr>
            <a:r>
              <a:rPr lang="en-US" sz="2800">
                <a:solidFill>
                  <a:srgbClr val="595959"/>
                </a:solidFill>
                <a:latin typeface="News Gothic MT" charset="0"/>
              </a:rPr>
              <a:t>Address</a:t>
            </a:r>
          </a:p>
          <a:p>
            <a:pPr eaLnBrk="1" hangingPunct="1">
              <a:spcBef>
                <a:spcPts val="2000"/>
              </a:spcBef>
              <a:buClr>
                <a:srgbClr val="6FB7D7"/>
              </a:buClr>
              <a:buSzPct val="110000"/>
              <a:buFont typeface="Wingdings 2" charset="0"/>
              <a:buChar char=""/>
            </a:pPr>
            <a:r>
              <a:rPr lang="en-US" sz="2800">
                <a:solidFill>
                  <a:srgbClr val="595959"/>
                </a:solidFill>
                <a:latin typeface="News Gothic MT" charset="0"/>
              </a:rPr>
              <a:t>Phone</a:t>
            </a:r>
          </a:p>
          <a:p>
            <a:pPr eaLnBrk="1" hangingPunct="1">
              <a:spcBef>
                <a:spcPts val="2000"/>
              </a:spcBef>
              <a:buClr>
                <a:srgbClr val="6FB7D7"/>
              </a:buClr>
              <a:buSzPct val="110000"/>
              <a:buFont typeface="Wingdings 2" charset="0"/>
              <a:buChar char=""/>
            </a:pPr>
            <a:r>
              <a:rPr lang="en-US" sz="2800">
                <a:solidFill>
                  <a:srgbClr val="595959"/>
                </a:solidFill>
                <a:latin typeface="News Gothic MT" charset="0"/>
              </a:rPr>
              <a:t>Email</a:t>
            </a:r>
          </a:p>
          <a:p>
            <a:pPr eaLnBrk="1" hangingPunct="1">
              <a:spcBef>
                <a:spcPts val="2000"/>
              </a:spcBef>
              <a:buClr>
                <a:srgbClr val="6FB7D7"/>
              </a:buClr>
              <a:buSzPct val="110000"/>
              <a:buFont typeface="Wingdings 2" charset="0"/>
              <a:buChar char=""/>
            </a:pPr>
            <a:r>
              <a:rPr lang="en-US" sz="2800">
                <a:solidFill>
                  <a:srgbClr val="595959"/>
                </a:solidFill>
                <a:latin typeface="News Gothic MT" charset="0"/>
              </a:rPr>
              <a:t>Release Waivers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a:xfrm>
            <a:off x="549275" y="107950"/>
            <a:ext cx="8042275" cy="1187450"/>
          </a:xfrm>
        </p:spPr>
        <p:txBody>
          <a:bodyPr/>
          <a:lstStyle/>
          <a:p>
            <a:pPr eaLnBrk="1" hangingPunct="1"/>
            <a:r>
              <a:rPr lang="en-US" b="1">
                <a:latin typeface="News Gothic MT" charset="0"/>
              </a:rPr>
              <a:t>Role of Volunteers</a:t>
            </a:r>
          </a:p>
        </p:txBody>
      </p:sp>
      <p:sp>
        <p:nvSpPr>
          <p:cNvPr id="24578" name="Content Placeholder 2"/>
          <p:cNvSpPr>
            <a:spLocks noGrp="1"/>
          </p:cNvSpPr>
          <p:nvPr>
            <p:ph idx="1"/>
          </p:nvPr>
        </p:nvSpPr>
        <p:spPr>
          <a:xfrm>
            <a:off x="152400" y="1600200"/>
            <a:ext cx="8042275" cy="4343400"/>
          </a:xfrm>
        </p:spPr>
        <p:txBody>
          <a:bodyPr/>
          <a:lstStyle/>
          <a:p>
            <a:pPr eaLnBrk="1" hangingPunct="1">
              <a:defRPr/>
            </a:pPr>
            <a:r>
              <a:rPr lang="en-US" sz="3600" dirty="0"/>
              <a:t>Physical </a:t>
            </a:r>
            <a:r>
              <a:rPr lang="en-US" sz="3600" dirty="0" smtClean="0"/>
              <a:t>Results</a:t>
            </a:r>
          </a:p>
          <a:p>
            <a:pPr marL="0" indent="0" eaLnBrk="1" hangingPunct="1">
              <a:buFont typeface="Wingdings 2" charset="0"/>
              <a:buNone/>
              <a:defRPr/>
            </a:pPr>
            <a:endParaRPr lang="en-US" sz="3600" dirty="0"/>
          </a:p>
          <a:p>
            <a:pPr eaLnBrk="1" hangingPunct="1">
              <a:defRPr/>
            </a:pPr>
            <a:r>
              <a:rPr lang="en-US" sz="3600" dirty="0"/>
              <a:t>Spiritual &amp;</a:t>
            </a:r>
            <a:r>
              <a:rPr lang="en-US" sz="3600" dirty="0" smtClean="0"/>
              <a:t> Emotional</a:t>
            </a:r>
          </a:p>
          <a:p>
            <a:pPr marL="0" indent="0" eaLnBrk="1" hangingPunct="1">
              <a:buFont typeface="Wingdings 2" charset="0"/>
              <a:buNone/>
              <a:defRPr/>
            </a:pPr>
            <a:endParaRPr lang="en-US" sz="3600" dirty="0"/>
          </a:p>
          <a:p>
            <a:pPr eaLnBrk="1" hangingPunct="1">
              <a:defRPr/>
            </a:pPr>
            <a:r>
              <a:rPr lang="en-US" sz="3600" dirty="0"/>
              <a:t>Financial</a:t>
            </a:r>
          </a:p>
          <a:p>
            <a:pPr eaLnBrk="1" hangingPunct="1">
              <a:defRPr/>
            </a:pPr>
            <a:endParaRPr lang="en-US" dirty="0"/>
          </a:p>
        </p:txBody>
      </p:sp>
      <p:pic>
        <p:nvPicPr>
          <p:cNvPr id="33795" name="Picture 3" descr="IMGP4709.JP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410200" y="1295400"/>
            <a:ext cx="3505200" cy="52720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609600" y="-533400"/>
            <a:ext cx="3581400" cy="3352800"/>
          </a:xfrm>
          <a:prstGeom prst="ellipse">
            <a:avLst/>
          </a:prstGeom>
          <a:solidFill>
            <a:srgbClr val="117A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818" name="TextBox 5"/>
          <p:cNvSpPr txBox="1">
            <a:spLocks noChangeArrowheads="1"/>
          </p:cNvSpPr>
          <p:nvPr/>
        </p:nvSpPr>
        <p:spPr bwMode="auto">
          <a:xfrm>
            <a:off x="-304800" y="533400"/>
            <a:ext cx="3276600" cy="1200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3600">
                <a:solidFill>
                  <a:schemeClr val="bg1"/>
                </a:solidFill>
              </a:rPr>
              <a:t>Joplin Response</a:t>
            </a:r>
          </a:p>
        </p:txBody>
      </p:sp>
      <p:sp>
        <p:nvSpPr>
          <p:cNvPr id="34819" name="Content Placeholder 1"/>
          <p:cNvSpPr>
            <a:spLocks noGrp="1"/>
          </p:cNvSpPr>
          <p:nvPr>
            <p:ph sz="quarter" idx="1"/>
          </p:nvPr>
        </p:nvSpPr>
        <p:spPr>
          <a:xfrm>
            <a:off x="2819400" y="1447800"/>
            <a:ext cx="5943600" cy="1905000"/>
          </a:xfrm>
        </p:spPr>
        <p:txBody>
          <a:bodyPr>
            <a:normAutofit fontScale="85000" lnSpcReduction="20000"/>
          </a:bodyPr>
          <a:lstStyle/>
          <a:p>
            <a:pPr>
              <a:buSzPct val="150000"/>
              <a:buFont typeface="Arial" charset="0"/>
              <a:buChar char="•"/>
            </a:pPr>
            <a:r>
              <a:rPr lang="en-US" sz="1800">
                <a:latin typeface="Calibri" charset="0"/>
              </a:rPr>
              <a:t>75,010 Individual Volunteers</a:t>
            </a:r>
          </a:p>
          <a:p>
            <a:pPr>
              <a:buSzPct val="150000"/>
              <a:buFont typeface="Arial" charset="0"/>
              <a:buChar char="•"/>
            </a:pPr>
            <a:r>
              <a:rPr lang="en-US" sz="1800">
                <a:latin typeface="Calibri" charset="0"/>
              </a:rPr>
              <a:t>512,286 Volunteer Hours</a:t>
            </a:r>
          </a:p>
          <a:p>
            <a:pPr>
              <a:buSzPct val="150000"/>
              <a:buFont typeface="Arial" charset="0"/>
              <a:buChar char="•"/>
            </a:pPr>
            <a:r>
              <a:rPr lang="en-US" sz="1800">
                <a:latin typeface="Calibri" charset="0"/>
              </a:rPr>
              <a:t>2,210 Volunteer groups registered</a:t>
            </a:r>
          </a:p>
          <a:p>
            <a:pPr>
              <a:buSzPct val="150000"/>
              <a:buFont typeface="Arial" charset="0"/>
              <a:buChar char="•"/>
            </a:pPr>
            <a:r>
              <a:rPr lang="en-US" sz="1800">
                <a:latin typeface="Calibri" charset="0"/>
              </a:rPr>
              <a:t>3,334 Homeowner Requests for Assistance</a:t>
            </a:r>
          </a:p>
          <a:p>
            <a:pPr>
              <a:buSzPct val="150000"/>
              <a:buFont typeface="Arial" charset="0"/>
              <a:buChar char="•"/>
            </a:pPr>
            <a:r>
              <a:rPr lang="en-US" sz="1800">
                <a:latin typeface="Calibri" charset="0"/>
              </a:rPr>
              <a:t>2,615 Homeowner Requests Completed</a:t>
            </a:r>
          </a:p>
        </p:txBody>
      </p:sp>
      <p:sp>
        <p:nvSpPr>
          <p:cNvPr id="34820" name="Rectangle 2"/>
          <p:cNvSpPr>
            <a:spLocks noChangeArrowheads="1"/>
          </p:cNvSpPr>
          <p:nvPr/>
        </p:nvSpPr>
        <p:spPr bwMode="auto">
          <a:xfrm>
            <a:off x="3124200" y="457200"/>
            <a:ext cx="6019800" cy="1016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sz="3200"/>
              <a:t>VRC Results</a:t>
            </a:r>
          </a:p>
          <a:p>
            <a:pPr algn="ctr"/>
            <a:r>
              <a:rPr lang="en-US" sz="2800"/>
              <a:t>As of April 2012</a:t>
            </a:r>
          </a:p>
        </p:txBody>
      </p:sp>
      <p:sp>
        <p:nvSpPr>
          <p:cNvPr id="34821" name="TextBox 6"/>
          <p:cNvSpPr txBox="1">
            <a:spLocks noChangeArrowheads="1"/>
          </p:cNvSpPr>
          <p:nvPr/>
        </p:nvSpPr>
        <p:spPr bwMode="auto">
          <a:xfrm>
            <a:off x="7162800" y="6324600"/>
            <a:ext cx="19812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a:t>www.ACSTL.org</a:t>
            </a:r>
          </a:p>
        </p:txBody>
      </p:sp>
      <p:pic>
        <p:nvPicPr>
          <p:cNvPr id="8" name="Content Placeholder 3"/>
          <p:cNvPicPr>
            <a:picLocks noGrp="1" noChangeAspect="1"/>
          </p:cNvPicPr>
          <p:nvPr>
            <p:ph idx="1"/>
          </p:nvPr>
        </p:nvPicPr>
        <p:blipFill>
          <a:blip r:embed="rId3" cstate="print">
            <a:extLst/>
          </a:blip>
          <a:srcRect t="9496" b="9496"/>
          <a:stretch>
            <a:fillRect/>
          </a:stretch>
        </p:blipFill>
        <p:spPr>
          <a:xfrm>
            <a:off x="1905000" y="3906837"/>
            <a:ext cx="5181600" cy="2798763"/>
          </a:xfrm>
          <a:solidFill>
            <a:srgbClr val="FFFFFF">
              <a:shade val="85000"/>
            </a:srgbClr>
          </a:solidFill>
          <a:ln w="88900" cap="sq">
            <a:solidFill>
              <a:srgbClr val="FFFFFF"/>
            </a:solidFill>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609600" y="-533400"/>
            <a:ext cx="3581400" cy="3352800"/>
          </a:xfrm>
          <a:prstGeom prst="ellipse">
            <a:avLst/>
          </a:prstGeom>
          <a:solidFill>
            <a:srgbClr val="117A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866" name="TextBox 5"/>
          <p:cNvSpPr txBox="1">
            <a:spLocks noChangeArrowheads="1"/>
          </p:cNvSpPr>
          <p:nvPr/>
        </p:nvSpPr>
        <p:spPr bwMode="auto">
          <a:xfrm>
            <a:off x="-304800" y="533400"/>
            <a:ext cx="3276600" cy="1200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3600">
                <a:solidFill>
                  <a:schemeClr val="bg1"/>
                </a:solidFill>
              </a:rPr>
              <a:t>Joplin Response</a:t>
            </a:r>
          </a:p>
        </p:txBody>
      </p:sp>
      <p:sp>
        <p:nvSpPr>
          <p:cNvPr id="36867" name="TextBox 4"/>
          <p:cNvSpPr txBox="1">
            <a:spLocks noChangeArrowheads="1"/>
          </p:cNvSpPr>
          <p:nvPr/>
        </p:nvSpPr>
        <p:spPr bwMode="auto">
          <a:xfrm>
            <a:off x="6958013" y="6324600"/>
            <a:ext cx="19812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800"/>
              <a:t>www.ACSTL.org</a:t>
            </a:r>
          </a:p>
        </p:txBody>
      </p:sp>
      <p:sp>
        <p:nvSpPr>
          <p:cNvPr id="36868" name="Rectangle 2"/>
          <p:cNvSpPr>
            <a:spLocks noChangeArrowheads="1"/>
          </p:cNvSpPr>
          <p:nvPr/>
        </p:nvSpPr>
        <p:spPr bwMode="auto">
          <a:xfrm>
            <a:off x="3200400" y="381000"/>
            <a:ext cx="5486400" cy="5632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buFont typeface="Wingdings 2" charset="0"/>
              <a:buNone/>
            </a:pPr>
            <a:r>
              <a:rPr lang="en-US" sz="6000">
                <a:latin typeface="Rockwell" charset="0"/>
              </a:rPr>
              <a:t>Over $17.7 Million toward </a:t>
            </a:r>
          </a:p>
          <a:p>
            <a:pPr algn="ctr">
              <a:buFont typeface="Wingdings 2" charset="0"/>
              <a:buNone/>
            </a:pPr>
            <a:r>
              <a:rPr lang="en-US" sz="6000">
                <a:latin typeface="Rockwell" charset="0"/>
              </a:rPr>
              <a:t>state and local match of the FEMA cost share</a:t>
            </a:r>
          </a:p>
        </p:txBody>
      </p:sp>
      <p:pic>
        <p:nvPicPr>
          <p:cNvPr id="8" name="Picture 7" descr="AC Helmet.jpg"/>
          <p:cNvPicPr>
            <a:picLocks noChangeAspect="1"/>
          </p:cNvPicPr>
          <p:nvPr/>
        </p:nvPicPr>
        <p:blipFill>
          <a:blip r:embed="rId3" cstate="print"/>
          <a:srcRect t="8602" r="29031"/>
          <a:stretch>
            <a:fillRect/>
          </a:stretch>
        </p:blipFill>
        <p:spPr>
          <a:xfrm>
            <a:off x="304800" y="3235902"/>
            <a:ext cx="3200400" cy="30912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4000"/>
            <a:ext cx="8229600" cy="1143000"/>
          </a:xfrm>
        </p:spPr>
        <p:txBody>
          <a:bodyPr/>
          <a:lstStyle/>
          <a:p>
            <a:pPr marL="54864" fontAlgn="auto">
              <a:spcAft>
                <a:spcPts val="0"/>
              </a:spcAft>
              <a:defRPr/>
            </a:pPr>
            <a:r>
              <a:rPr lang="en-US" dirty="0" smtClean="0">
                <a:solidFill>
                  <a:schemeClr val="tx2">
                    <a:tint val="100000"/>
                    <a:shade val="90000"/>
                    <a:satMod val="250000"/>
                    <a:alpha val="100000"/>
                  </a:schemeClr>
                </a:solidFill>
                <a:ea typeface="+mj-ea"/>
              </a:rPr>
              <a:t>Initial VRC Layout</a:t>
            </a:r>
            <a:endParaRPr lang="en-US" dirty="0">
              <a:solidFill>
                <a:schemeClr val="tx2">
                  <a:tint val="100000"/>
                  <a:shade val="90000"/>
                  <a:satMod val="250000"/>
                  <a:alpha val="100000"/>
                </a:schemeClr>
              </a:solidFill>
              <a:ea typeface="+mj-ea"/>
            </a:endParaRPr>
          </a:p>
        </p:txBody>
      </p:sp>
      <p:pic>
        <p:nvPicPr>
          <p:cNvPr id="38914" name="Content Placeholder 3" descr="VRC Layout.jpg"/>
          <p:cNvPicPr>
            <a:picLocks noGrp="1" noChangeAspect="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1371600" y="1646238"/>
            <a:ext cx="6400800" cy="4525962"/>
          </a:xfr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4572000" y="990600"/>
            <a:ext cx="4572000" cy="47244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en-US"/>
          </a:p>
        </p:txBody>
      </p:sp>
      <p:sp>
        <p:nvSpPr>
          <p:cNvPr id="2" name="Rounded Rectangle 1"/>
          <p:cNvSpPr/>
          <p:nvPr/>
        </p:nvSpPr>
        <p:spPr>
          <a:xfrm>
            <a:off x="0" y="990600"/>
            <a:ext cx="4724400" cy="4724400"/>
          </a:xfrm>
          <a:prstGeom prst="roundRect">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39939" name="Rectangle 1"/>
          <p:cNvSpPr>
            <a:spLocks noGrp="1" noChangeArrowheads="1"/>
          </p:cNvSpPr>
          <p:nvPr>
            <p:ph type="title"/>
          </p:nvPr>
        </p:nvSpPr>
        <p:spPr>
          <a:xfrm>
            <a:off x="457200" y="152400"/>
            <a:ext cx="8228013" cy="762000"/>
          </a:xfrm>
        </p:spPr>
        <p:txBody>
          <a:bodyPr tIns="25145"/>
          <a:lstStyle/>
          <a:p>
            <a:pPr eaLnBrk="1" hangingPunct="1">
              <a:tabLst>
                <a:tab pos="655638" algn="l"/>
                <a:tab pos="1312863" algn="l"/>
                <a:tab pos="1968500" algn="l"/>
                <a:tab pos="2625725" algn="l"/>
                <a:tab pos="3282950" algn="l"/>
                <a:tab pos="3938588" algn="l"/>
                <a:tab pos="4595813" algn="l"/>
                <a:tab pos="5253038" algn="l"/>
                <a:tab pos="5908675" algn="l"/>
                <a:tab pos="6565900" algn="l"/>
                <a:tab pos="7223125" algn="l"/>
                <a:tab pos="7878763" algn="l"/>
              </a:tabLst>
            </a:pPr>
            <a:r>
              <a:rPr lang="en-US">
                <a:latin typeface="Calibri" charset="0"/>
              </a:rPr>
              <a:t>Do and Don’ts</a:t>
            </a:r>
          </a:p>
        </p:txBody>
      </p:sp>
      <p:sp>
        <p:nvSpPr>
          <p:cNvPr id="39940" name="Rectangle 2"/>
          <p:cNvSpPr>
            <a:spLocks noGrp="1" noChangeArrowheads="1"/>
          </p:cNvSpPr>
          <p:nvPr>
            <p:ph sz="half" idx="1"/>
          </p:nvPr>
        </p:nvSpPr>
        <p:spPr>
          <a:xfrm>
            <a:off x="228600" y="1066800"/>
            <a:ext cx="4343400" cy="4648200"/>
          </a:xfrm>
        </p:spPr>
        <p:txBody>
          <a:bodyPr tIns="14858"/>
          <a:lstStyle/>
          <a:p>
            <a:pPr marL="96838" indent="0" eaLnBrk="1" hangingPunct="1">
              <a:buClr>
                <a:srgbClr val="000080"/>
              </a:buClr>
              <a:buSzPct val="45000"/>
              <a:buFont typeface="Wingdings 2" charset="0"/>
              <a:buNone/>
              <a:tabLst>
                <a:tab pos="655638" algn="l"/>
                <a:tab pos="1312863" algn="l"/>
                <a:tab pos="1968500" algn="l"/>
                <a:tab pos="2625725" algn="l"/>
                <a:tab pos="3282950" algn="l"/>
                <a:tab pos="3938588" algn="l"/>
              </a:tabLst>
            </a:pPr>
            <a:r>
              <a:rPr lang="en-US" sz="2400">
                <a:latin typeface="Calibri" charset="0"/>
              </a:rPr>
              <a:t>		</a:t>
            </a:r>
            <a:r>
              <a:rPr lang="en-US" sz="2400" u="sng">
                <a:latin typeface="Calibri" charset="0"/>
              </a:rPr>
              <a:t>Do…</a:t>
            </a:r>
          </a:p>
          <a:p>
            <a:pPr marL="96838" indent="0" eaLnBrk="1" hangingPunct="1">
              <a:buClr>
                <a:srgbClr val="000080"/>
              </a:buClr>
              <a:buSzPct val="45000"/>
              <a:buFont typeface="Wingdings" charset="0"/>
              <a:buChar char=""/>
              <a:tabLst>
                <a:tab pos="655638" algn="l"/>
                <a:tab pos="1312863" algn="l"/>
                <a:tab pos="1968500" algn="l"/>
                <a:tab pos="2625725" algn="l"/>
                <a:tab pos="3282950" algn="l"/>
                <a:tab pos="3938588" algn="l"/>
              </a:tabLst>
            </a:pPr>
            <a:r>
              <a:rPr lang="en-US" sz="2400">
                <a:latin typeface="Calibri" charset="0"/>
              </a:rPr>
              <a:t>Preplan! Gather information about resources available in your congregation and community</a:t>
            </a:r>
          </a:p>
          <a:p>
            <a:pPr marL="96838" indent="0" eaLnBrk="1" hangingPunct="1">
              <a:buClr>
                <a:srgbClr val="000080"/>
              </a:buClr>
              <a:buSzPct val="45000"/>
              <a:buFont typeface="Wingdings" charset="0"/>
              <a:buChar char=""/>
              <a:tabLst>
                <a:tab pos="655638" algn="l"/>
                <a:tab pos="1312863" algn="l"/>
                <a:tab pos="1968500" algn="l"/>
                <a:tab pos="2625725" algn="l"/>
                <a:tab pos="3282950" algn="l"/>
                <a:tab pos="3938588" algn="l"/>
              </a:tabLst>
            </a:pPr>
            <a:r>
              <a:rPr lang="en-US" sz="2400">
                <a:latin typeface="Calibri" charset="0"/>
              </a:rPr>
              <a:t>Join a COAD, VOAD, LTRC</a:t>
            </a:r>
          </a:p>
          <a:p>
            <a:pPr marL="96838" indent="0" eaLnBrk="1" hangingPunct="1">
              <a:buClr>
                <a:srgbClr val="000080"/>
              </a:buClr>
              <a:buSzPct val="45000"/>
              <a:buFont typeface="Wingdings" charset="0"/>
              <a:buChar char=""/>
              <a:tabLst>
                <a:tab pos="655638" algn="l"/>
                <a:tab pos="1312863" algn="l"/>
                <a:tab pos="1968500" algn="l"/>
                <a:tab pos="2625725" algn="l"/>
                <a:tab pos="3282950" algn="l"/>
                <a:tab pos="3938588" algn="l"/>
              </a:tabLst>
            </a:pPr>
            <a:r>
              <a:rPr lang="en-US" sz="2400">
                <a:latin typeface="Calibri" charset="0"/>
              </a:rPr>
              <a:t>Wait for resource requests</a:t>
            </a:r>
          </a:p>
          <a:p>
            <a:pPr marL="96838" indent="0" eaLnBrk="1" hangingPunct="1">
              <a:buClr>
                <a:srgbClr val="000080"/>
              </a:buClr>
              <a:buSzPct val="45000"/>
              <a:buFont typeface="Wingdings" charset="0"/>
              <a:buChar char=""/>
              <a:tabLst>
                <a:tab pos="655638" algn="l"/>
                <a:tab pos="1312863" algn="l"/>
                <a:tab pos="1968500" algn="l"/>
                <a:tab pos="2625725" algn="l"/>
                <a:tab pos="3282950" algn="l"/>
                <a:tab pos="3938588" algn="l"/>
              </a:tabLst>
            </a:pPr>
            <a:r>
              <a:rPr lang="en-US" sz="2400">
                <a:latin typeface="Calibri" charset="0"/>
              </a:rPr>
              <a:t>Record All Volunteer Information</a:t>
            </a:r>
          </a:p>
        </p:txBody>
      </p:sp>
      <p:sp>
        <p:nvSpPr>
          <p:cNvPr id="39941" name="Rectangle 3"/>
          <p:cNvSpPr>
            <a:spLocks noGrp="1" noChangeArrowheads="1"/>
          </p:cNvSpPr>
          <p:nvPr>
            <p:ph sz="half" idx="2"/>
          </p:nvPr>
        </p:nvSpPr>
        <p:spPr>
          <a:xfrm>
            <a:off x="4953000" y="1066800"/>
            <a:ext cx="4014788" cy="4800600"/>
          </a:xfrm>
        </p:spPr>
        <p:txBody>
          <a:bodyPr tIns="14858"/>
          <a:lstStyle/>
          <a:p>
            <a:pPr marL="390525" indent="-293688" eaLnBrk="1" hangingPunct="1">
              <a:lnSpc>
                <a:spcPct val="90000"/>
              </a:lnSpc>
              <a:buClr>
                <a:srgbClr val="000080"/>
              </a:buClr>
              <a:buSzPct val="45000"/>
              <a:buFont typeface="Arial" charset="0"/>
              <a:buNone/>
              <a:tabLst>
                <a:tab pos="655638" algn="l"/>
                <a:tab pos="1312863" algn="l"/>
                <a:tab pos="1968500" algn="l"/>
                <a:tab pos="2625725" algn="l"/>
                <a:tab pos="3282950" algn="l"/>
                <a:tab pos="3938588" algn="l"/>
              </a:tabLst>
            </a:pPr>
            <a:r>
              <a:rPr lang="en-US" sz="2200" b="1">
                <a:latin typeface="Calibri" charset="0"/>
              </a:rPr>
              <a:t>		</a:t>
            </a:r>
            <a:r>
              <a:rPr lang="en-US" sz="2200" b="1" u="sng">
                <a:latin typeface="Calibri" charset="0"/>
              </a:rPr>
              <a:t>Do NOT…</a:t>
            </a:r>
          </a:p>
          <a:p>
            <a:pPr marL="390525" indent="-293688" eaLnBrk="1" hangingPunct="1">
              <a:lnSpc>
                <a:spcPct val="90000"/>
              </a:lnSpc>
              <a:buClr>
                <a:srgbClr val="000080"/>
              </a:buClr>
              <a:buSzPct val="45000"/>
              <a:buFont typeface="Wingdings" charset="0"/>
              <a:buChar char=""/>
              <a:tabLst>
                <a:tab pos="655638" algn="l"/>
                <a:tab pos="1312863" algn="l"/>
                <a:tab pos="1968500" algn="l"/>
                <a:tab pos="2625725" algn="l"/>
                <a:tab pos="3282950" algn="l"/>
                <a:tab pos="3938588" algn="l"/>
              </a:tabLst>
            </a:pPr>
            <a:r>
              <a:rPr lang="en-US" sz="2700" b="1">
                <a:latin typeface="Calibri" charset="0"/>
              </a:rPr>
              <a:t>Self deploy</a:t>
            </a:r>
          </a:p>
          <a:p>
            <a:pPr marL="390525" indent="-293688" eaLnBrk="1" hangingPunct="1">
              <a:lnSpc>
                <a:spcPct val="90000"/>
              </a:lnSpc>
              <a:buClr>
                <a:srgbClr val="000080"/>
              </a:buClr>
              <a:buSzPct val="45000"/>
              <a:buFont typeface="Wingdings" charset="0"/>
              <a:buChar char=""/>
              <a:tabLst>
                <a:tab pos="655638" algn="l"/>
                <a:tab pos="1312863" algn="l"/>
                <a:tab pos="1968500" algn="l"/>
                <a:tab pos="2625725" algn="l"/>
                <a:tab pos="3282950" algn="l"/>
                <a:tab pos="3938588" algn="l"/>
              </a:tabLst>
            </a:pPr>
            <a:r>
              <a:rPr lang="en-US" sz="2700" b="1">
                <a:latin typeface="Calibri" charset="0"/>
              </a:rPr>
              <a:t>Send unsolicited goods</a:t>
            </a:r>
          </a:p>
          <a:p>
            <a:pPr marL="390525" indent="-293688" eaLnBrk="1" hangingPunct="1">
              <a:lnSpc>
                <a:spcPct val="90000"/>
              </a:lnSpc>
              <a:buClr>
                <a:srgbClr val="000080"/>
              </a:buClr>
              <a:buSzPct val="45000"/>
              <a:buFont typeface="Wingdings" charset="0"/>
              <a:buChar char=""/>
              <a:tabLst>
                <a:tab pos="655638" algn="l"/>
                <a:tab pos="1312863" algn="l"/>
                <a:tab pos="1968500" algn="l"/>
                <a:tab pos="2625725" algn="l"/>
                <a:tab pos="3282950" algn="l"/>
                <a:tab pos="3938588" algn="l"/>
              </a:tabLst>
            </a:pPr>
            <a:r>
              <a:rPr lang="en-US" sz="2700" b="1">
                <a:latin typeface="Calibri" charset="0"/>
              </a:rPr>
              <a:t>Duplicate efforts </a:t>
            </a:r>
          </a:p>
          <a:p>
            <a:pPr marL="390525" indent="-293688" eaLnBrk="1" hangingPunct="1">
              <a:lnSpc>
                <a:spcPct val="90000"/>
              </a:lnSpc>
              <a:buClr>
                <a:srgbClr val="000080"/>
              </a:buClr>
              <a:buSzPct val="45000"/>
              <a:buFont typeface="Wingdings" charset="0"/>
              <a:buChar char=""/>
              <a:tabLst>
                <a:tab pos="655638" algn="l"/>
                <a:tab pos="1312863" algn="l"/>
                <a:tab pos="1968500" algn="l"/>
                <a:tab pos="2625725" algn="l"/>
                <a:tab pos="3282950" algn="l"/>
                <a:tab pos="3938588" algn="l"/>
              </a:tabLst>
            </a:pPr>
            <a:r>
              <a:rPr lang="en-US" sz="2700" b="1">
                <a:latin typeface="Calibri" charset="0"/>
              </a:rPr>
              <a:t>Hinder first responders</a:t>
            </a:r>
          </a:p>
          <a:p>
            <a:pPr marL="390525" indent="-293688" eaLnBrk="1" hangingPunct="1">
              <a:lnSpc>
                <a:spcPct val="90000"/>
              </a:lnSpc>
              <a:buClr>
                <a:srgbClr val="000080"/>
              </a:buClr>
              <a:buSzPct val="45000"/>
              <a:buFont typeface="Wingdings" charset="0"/>
              <a:buChar char=""/>
              <a:tabLst>
                <a:tab pos="655638" algn="l"/>
                <a:tab pos="1312863" algn="l"/>
                <a:tab pos="1968500" algn="l"/>
                <a:tab pos="2625725" algn="l"/>
                <a:tab pos="3282950" algn="l"/>
                <a:tab pos="3938588" algn="l"/>
              </a:tabLst>
            </a:pPr>
            <a:endParaRPr lang="en-US" sz="2700">
              <a:latin typeface="Calibri" charset="0"/>
            </a:endParaRPr>
          </a:p>
        </p:txBody>
      </p:sp>
      <p:pic>
        <p:nvPicPr>
          <p:cNvPr id="39942" name="Picture 4" descr="americorps-stl.gif"/>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810000" y="5410200"/>
            <a:ext cx="1295400" cy="1301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1" descr="IMGP4141.JPG"/>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7463"/>
            <a:ext cx="9144000" cy="6080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1986" name="TextBox 1"/>
          <p:cNvSpPr txBox="1">
            <a:spLocks noChangeArrowheads="1"/>
          </p:cNvSpPr>
          <p:nvPr/>
        </p:nvSpPr>
        <p:spPr bwMode="auto">
          <a:xfrm>
            <a:off x="1143000" y="6324600"/>
            <a:ext cx="7245350" cy="461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a:solidFill>
                  <a:srgbClr val="000000"/>
                </a:solidFill>
              </a:rPr>
              <a:t>A Successful VRC: Matching Needs and Resources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3810000" cy="1752600"/>
          </a:xfrm>
        </p:spPr>
        <p:txBody>
          <a:bodyPr>
            <a:normAutofit/>
          </a:bodyPr>
          <a:lstStyle/>
          <a:p>
            <a:pPr>
              <a:defRPr/>
            </a:pPr>
            <a:r>
              <a:rPr lang="en-US" sz="9600" dirty="0" smtClean="0">
                <a:solidFill>
                  <a:schemeClr val="tx2">
                    <a:lumMod val="50000"/>
                  </a:schemeClr>
                </a:solidFill>
              </a:rPr>
              <a:t>Q &amp; A</a:t>
            </a:r>
            <a:endParaRPr lang="en-US" sz="9600" dirty="0">
              <a:solidFill>
                <a:schemeClr val="tx2">
                  <a:lumMod val="50000"/>
                </a:schemeClr>
              </a:solidFill>
            </a:endParaRPr>
          </a:p>
        </p:txBody>
      </p:sp>
      <p:sp>
        <p:nvSpPr>
          <p:cNvPr id="3" name="Content Placeholder 2"/>
          <p:cNvSpPr>
            <a:spLocks noGrp="1"/>
          </p:cNvSpPr>
          <p:nvPr>
            <p:ph sz="quarter" idx="1"/>
          </p:nvPr>
        </p:nvSpPr>
        <p:spPr>
          <a:xfrm>
            <a:off x="228600" y="3657600"/>
            <a:ext cx="3657600" cy="2514600"/>
          </a:xfrm>
        </p:spPr>
        <p:txBody>
          <a:bodyPr>
            <a:normAutofit fontScale="85000" lnSpcReduction="10000"/>
          </a:bodyPr>
          <a:lstStyle/>
          <a:p>
            <a:pPr>
              <a:buSzPct val="150000"/>
              <a:buFont typeface="Wingdings 2" pitchFamily="18" charset="2"/>
              <a:buNone/>
              <a:defRPr/>
            </a:pPr>
            <a:r>
              <a:rPr lang="en-US" sz="1800" dirty="0" smtClean="0"/>
              <a:t>Quinn Gardner</a:t>
            </a:r>
          </a:p>
          <a:p>
            <a:pPr>
              <a:buSzPct val="150000"/>
              <a:buFont typeface="Wingdings 2" pitchFamily="18" charset="2"/>
              <a:buNone/>
              <a:defRPr/>
            </a:pPr>
            <a:r>
              <a:rPr lang="en-US" sz="1800" dirty="0" smtClean="0"/>
              <a:t>ERT Operations Coordinator </a:t>
            </a:r>
          </a:p>
          <a:p>
            <a:pPr>
              <a:buSzPct val="150000"/>
              <a:buFont typeface="Wingdings 2" pitchFamily="18" charset="2"/>
              <a:buNone/>
              <a:defRPr/>
            </a:pPr>
            <a:r>
              <a:rPr lang="en-US" sz="1800" dirty="0" smtClean="0"/>
              <a:t>quinn@americorps-stl.org</a:t>
            </a:r>
          </a:p>
          <a:p>
            <a:pPr>
              <a:buSzPct val="150000"/>
              <a:buFont typeface="Arial" pitchFamily="34" charset="0"/>
              <a:buChar char="•"/>
              <a:defRPr/>
            </a:pPr>
            <a:endParaRPr lang="en-US" sz="1800" dirty="0" smtClean="0"/>
          </a:p>
          <a:p>
            <a:pPr>
              <a:buSzPct val="150000"/>
              <a:buFont typeface="Wingdings 2" pitchFamily="18" charset="2"/>
              <a:buNone/>
              <a:defRPr/>
            </a:pPr>
            <a:r>
              <a:rPr lang="en-US" sz="1800" dirty="0" smtClean="0"/>
              <a:t>AmeriCorps St. Louis</a:t>
            </a:r>
          </a:p>
          <a:p>
            <a:pPr>
              <a:buSzPct val="150000"/>
              <a:buFont typeface="Wingdings 2" pitchFamily="18" charset="2"/>
              <a:buNone/>
              <a:defRPr/>
            </a:pPr>
            <a:r>
              <a:rPr lang="en-US" sz="1800" dirty="0" smtClean="0"/>
              <a:t>(O) 314-772-9002; (F) 314-772-7109</a:t>
            </a:r>
          </a:p>
          <a:p>
            <a:pPr>
              <a:buSzPct val="150000"/>
              <a:buFont typeface="Arial" pitchFamily="34" charset="0"/>
              <a:buChar char="•"/>
              <a:defRPr/>
            </a:pPr>
            <a:endParaRPr lang="en-US" dirty="0" smtClean="0"/>
          </a:p>
          <a:p>
            <a:pPr>
              <a:buSzPct val="150000"/>
              <a:buFont typeface="Arial" pitchFamily="34" charset="0"/>
              <a:buChar char="•"/>
              <a:defRPr/>
            </a:pPr>
            <a:endParaRPr lang="en-US" u="sng" dirty="0" smtClean="0"/>
          </a:p>
          <a:p>
            <a:pPr>
              <a:buSzPct val="150000"/>
              <a:buFont typeface="Arial" pitchFamily="34" charset="0"/>
              <a:buChar char="•"/>
              <a:defRPr/>
            </a:pPr>
            <a:endParaRPr lang="en-US" u="sng" dirty="0" smtClean="0"/>
          </a:p>
          <a:p>
            <a:pPr>
              <a:defRPr/>
            </a:pPr>
            <a:endParaRPr lang="en-US" dirty="0" smtClean="0"/>
          </a:p>
          <a:p>
            <a:pPr>
              <a:defRPr/>
            </a:pPr>
            <a:endParaRPr lang="en-US" dirty="0"/>
          </a:p>
        </p:txBody>
      </p:sp>
      <p:sp>
        <p:nvSpPr>
          <p:cNvPr id="43011" name="TextBox 5"/>
          <p:cNvSpPr txBox="1">
            <a:spLocks noChangeArrowheads="1"/>
          </p:cNvSpPr>
          <p:nvPr/>
        </p:nvSpPr>
        <p:spPr bwMode="auto">
          <a:xfrm>
            <a:off x="381000" y="2819400"/>
            <a:ext cx="259080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4000"/>
              <a:t>Contact</a:t>
            </a:r>
          </a:p>
        </p:txBody>
      </p:sp>
      <p:grpSp>
        <p:nvGrpSpPr>
          <p:cNvPr id="43012" name="Group 22"/>
          <p:cNvGrpSpPr>
            <a:grpSpLocks/>
          </p:cNvGrpSpPr>
          <p:nvPr/>
        </p:nvGrpSpPr>
        <p:grpSpPr bwMode="auto">
          <a:xfrm>
            <a:off x="3733800" y="76200"/>
            <a:ext cx="5257800" cy="4495800"/>
            <a:chOff x="3886188" y="0"/>
            <a:chExt cx="5257812" cy="4495780"/>
          </a:xfrm>
        </p:grpSpPr>
        <p:sp>
          <p:nvSpPr>
            <p:cNvPr id="18" name="Freeform 17"/>
            <p:cNvSpPr/>
            <p:nvPr/>
          </p:nvSpPr>
          <p:spPr>
            <a:xfrm>
              <a:off x="4981566" y="0"/>
              <a:ext cx="3036895" cy="2759063"/>
            </a:xfrm>
            <a:custGeom>
              <a:avLst/>
              <a:gdLst>
                <a:gd name="connsiteX0" fmla="*/ 0 w 4114800"/>
                <a:gd name="connsiteY0" fmla="*/ 2057400 h 4114800"/>
                <a:gd name="connsiteX1" fmla="*/ 602601 w 4114800"/>
                <a:gd name="connsiteY1" fmla="*/ 602599 h 4114800"/>
                <a:gd name="connsiteX2" fmla="*/ 2057404 w 4114800"/>
                <a:gd name="connsiteY2" fmla="*/ 3 h 4114800"/>
                <a:gd name="connsiteX3" fmla="*/ 3512205 w 4114800"/>
                <a:gd name="connsiteY3" fmla="*/ 602604 h 4114800"/>
                <a:gd name="connsiteX4" fmla="*/ 4114801 w 4114800"/>
                <a:gd name="connsiteY4" fmla="*/ 2057407 h 4114800"/>
                <a:gd name="connsiteX5" fmla="*/ 3512202 w 4114800"/>
                <a:gd name="connsiteY5" fmla="*/ 3512209 h 4114800"/>
                <a:gd name="connsiteX6" fmla="*/ 2057400 w 4114800"/>
                <a:gd name="connsiteY6" fmla="*/ 4114807 h 4114800"/>
                <a:gd name="connsiteX7" fmla="*/ 602598 w 4114800"/>
                <a:gd name="connsiteY7" fmla="*/ 3512207 h 4114800"/>
                <a:gd name="connsiteX8" fmla="*/ 1 w 4114800"/>
                <a:gd name="connsiteY8" fmla="*/ 2057404 h 4114800"/>
                <a:gd name="connsiteX9" fmla="*/ 0 w 4114800"/>
                <a:gd name="connsiteY9" fmla="*/ 2057400 h 41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14800" h="4114800">
                  <a:moveTo>
                    <a:pt x="0" y="2057400"/>
                  </a:moveTo>
                  <a:cubicBezTo>
                    <a:pt x="1" y="1511743"/>
                    <a:pt x="216763" y="988436"/>
                    <a:pt x="602601" y="602599"/>
                  </a:cubicBezTo>
                  <a:cubicBezTo>
                    <a:pt x="988439" y="216762"/>
                    <a:pt x="1511747" y="2"/>
                    <a:pt x="2057404" y="3"/>
                  </a:cubicBezTo>
                  <a:cubicBezTo>
                    <a:pt x="2603061" y="4"/>
                    <a:pt x="3126368" y="216766"/>
                    <a:pt x="3512205" y="602604"/>
                  </a:cubicBezTo>
                  <a:cubicBezTo>
                    <a:pt x="3898042" y="988442"/>
                    <a:pt x="4114802" y="1511750"/>
                    <a:pt x="4114801" y="2057407"/>
                  </a:cubicBezTo>
                  <a:cubicBezTo>
                    <a:pt x="4114801" y="2603064"/>
                    <a:pt x="3898040" y="3126372"/>
                    <a:pt x="3512202" y="3512209"/>
                  </a:cubicBezTo>
                  <a:cubicBezTo>
                    <a:pt x="3126364" y="3898046"/>
                    <a:pt x="2603056" y="4114807"/>
                    <a:pt x="2057400" y="4114807"/>
                  </a:cubicBezTo>
                  <a:cubicBezTo>
                    <a:pt x="1511743" y="4114807"/>
                    <a:pt x="988436" y="3898045"/>
                    <a:pt x="602598" y="3512207"/>
                  </a:cubicBezTo>
                  <a:cubicBezTo>
                    <a:pt x="216761" y="3126369"/>
                    <a:pt x="0" y="2603061"/>
                    <a:pt x="1" y="2057404"/>
                  </a:cubicBezTo>
                  <a:cubicBezTo>
                    <a:pt x="1" y="2057403"/>
                    <a:pt x="0" y="2057401"/>
                    <a:pt x="0" y="2057400"/>
                  </a:cubicBezTo>
                  <a:close/>
                </a:path>
              </a:pathLst>
            </a:custGeom>
            <a:solidFill>
              <a:schemeClr val="accent1"/>
            </a:solidFill>
          </p:spPr>
          <p:style>
            <a:lnRef idx="2">
              <a:schemeClr val="dk1">
                <a:shade val="80000"/>
                <a:hueOff val="0"/>
                <a:satOff val="0"/>
                <a:lumOff val="0"/>
                <a:alphaOff val="0"/>
              </a:schemeClr>
            </a:lnRef>
            <a:fillRef idx="1">
              <a:scrgbClr r="0" g="0" b="0"/>
            </a:fillRef>
            <a:effectRef idx="0">
              <a:schemeClr val="lt1">
                <a:alpha val="50000"/>
                <a:hueOff val="0"/>
                <a:satOff val="0"/>
                <a:lumOff val="0"/>
                <a:alphaOff val="0"/>
              </a:schemeClr>
            </a:effectRef>
            <a:fontRef idx="minor">
              <a:schemeClr val="tx1"/>
            </a:fontRef>
          </p:style>
          <p:txBody>
            <a:bodyPr lIns="548641" tIns="720090" rIns="548639" bIns="1543050" spcCol="1270" anchor="ctr"/>
            <a:lstStyle/>
            <a:p>
              <a:pPr algn="ctr" defTabSz="1377950">
                <a:lnSpc>
                  <a:spcPct val="90000"/>
                </a:lnSpc>
                <a:spcAft>
                  <a:spcPct val="35000"/>
                </a:spcAft>
                <a:defRPr/>
              </a:pPr>
              <a:r>
                <a:rPr lang="en-US" sz="2200" dirty="0">
                  <a:solidFill>
                    <a:schemeClr val="bg1"/>
                  </a:solidFill>
                </a:rPr>
                <a:t>Community Strengthening</a:t>
              </a:r>
            </a:p>
          </p:txBody>
        </p:sp>
        <p:sp>
          <p:nvSpPr>
            <p:cNvPr id="19" name="Freeform 18"/>
            <p:cNvSpPr/>
            <p:nvPr/>
          </p:nvSpPr>
          <p:spPr>
            <a:xfrm>
              <a:off x="6107106" y="1736717"/>
              <a:ext cx="3036894" cy="2759063"/>
            </a:xfrm>
            <a:custGeom>
              <a:avLst/>
              <a:gdLst>
                <a:gd name="connsiteX0" fmla="*/ 0 w 4114800"/>
                <a:gd name="connsiteY0" fmla="*/ 2057400 h 4114800"/>
                <a:gd name="connsiteX1" fmla="*/ 602601 w 4114800"/>
                <a:gd name="connsiteY1" fmla="*/ 602599 h 4114800"/>
                <a:gd name="connsiteX2" fmla="*/ 2057404 w 4114800"/>
                <a:gd name="connsiteY2" fmla="*/ 3 h 4114800"/>
                <a:gd name="connsiteX3" fmla="*/ 3512205 w 4114800"/>
                <a:gd name="connsiteY3" fmla="*/ 602604 h 4114800"/>
                <a:gd name="connsiteX4" fmla="*/ 4114801 w 4114800"/>
                <a:gd name="connsiteY4" fmla="*/ 2057407 h 4114800"/>
                <a:gd name="connsiteX5" fmla="*/ 3512202 w 4114800"/>
                <a:gd name="connsiteY5" fmla="*/ 3512209 h 4114800"/>
                <a:gd name="connsiteX6" fmla="*/ 2057400 w 4114800"/>
                <a:gd name="connsiteY6" fmla="*/ 4114807 h 4114800"/>
                <a:gd name="connsiteX7" fmla="*/ 602598 w 4114800"/>
                <a:gd name="connsiteY7" fmla="*/ 3512207 h 4114800"/>
                <a:gd name="connsiteX8" fmla="*/ 1 w 4114800"/>
                <a:gd name="connsiteY8" fmla="*/ 2057404 h 4114800"/>
                <a:gd name="connsiteX9" fmla="*/ 0 w 4114800"/>
                <a:gd name="connsiteY9" fmla="*/ 2057400 h 41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14800" h="4114800">
                  <a:moveTo>
                    <a:pt x="0" y="2057400"/>
                  </a:moveTo>
                  <a:cubicBezTo>
                    <a:pt x="1" y="1511743"/>
                    <a:pt x="216763" y="988436"/>
                    <a:pt x="602601" y="602599"/>
                  </a:cubicBezTo>
                  <a:cubicBezTo>
                    <a:pt x="988439" y="216762"/>
                    <a:pt x="1511747" y="2"/>
                    <a:pt x="2057404" y="3"/>
                  </a:cubicBezTo>
                  <a:cubicBezTo>
                    <a:pt x="2603061" y="4"/>
                    <a:pt x="3126368" y="216766"/>
                    <a:pt x="3512205" y="602604"/>
                  </a:cubicBezTo>
                  <a:cubicBezTo>
                    <a:pt x="3898042" y="988442"/>
                    <a:pt x="4114802" y="1511750"/>
                    <a:pt x="4114801" y="2057407"/>
                  </a:cubicBezTo>
                  <a:cubicBezTo>
                    <a:pt x="4114801" y="2603064"/>
                    <a:pt x="3898040" y="3126372"/>
                    <a:pt x="3512202" y="3512209"/>
                  </a:cubicBezTo>
                  <a:cubicBezTo>
                    <a:pt x="3126364" y="3898046"/>
                    <a:pt x="2603056" y="4114807"/>
                    <a:pt x="2057400" y="4114807"/>
                  </a:cubicBezTo>
                  <a:cubicBezTo>
                    <a:pt x="1511743" y="4114807"/>
                    <a:pt x="988436" y="3898045"/>
                    <a:pt x="602598" y="3512207"/>
                  </a:cubicBezTo>
                  <a:cubicBezTo>
                    <a:pt x="216761" y="3126369"/>
                    <a:pt x="0" y="2603061"/>
                    <a:pt x="1" y="2057404"/>
                  </a:cubicBezTo>
                  <a:cubicBezTo>
                    <a:pt x="1" y="2057403"/>
                    <a:pt x="0" y="2057401"/>
                    <a:pt x="0" y="2057400"/>
                  </a:cubicBezTo>
                  <a:close/>
                </a:path>
              </a:pathLst>
            </a:custGeom>
            <a:solidFill>
              <a:srgbClr val="10CF9B">
                <a:alpha val="89804"/>
              </a:srgbClr>
            </a:solidFill>
          </p:spPr>
          <p:style>
            <a:lnRef idx="2">
              <a:schemeClr val="dk1">
                <a:shade val="80000"/>
                <a:hueOff val="0"/>
                <a:satOff val="0"/>
                <a:lumOff val="0"/>
                <a:alphaOff val="0"/>
              </a:schemeClr>
            </a:lnRef>
            <a:fillRef idx="1">
              <a:scrgbClr r="0" g="0" b="0"/>
            </a:fillRef>
            <a:effectRef idx="0">
              <a:schemeClr val="lt1">
                <a:alpha val="50000"/>
                <a:hueOff val="0"/>
                <a:satOff val="0"/>
                <a:lumOff val="0"/>
                <a:alphaOff val="0"/>
              </a:schemeClr>
            </a:effectRef>
            <a:fontRef idx="minor">
              <a:schemeClr val="tx1"/>
            </a:fontRef>
          </p:style>
          <p:txBody>
            <a:bodyPr lIns="1258443" tIns="1062990" rIns="387477" bIns="788670" spcCol="1270" anchor="ctr"/>
            <a:lstStyle/>
            <a:p>
              <a:pPr algn="ctr" defTabSz="1377950">
                <a:lnSpc>
                  <a:spcPct val="90000"/>
                </a:lnSpc>
                <a:spcAft>
                  <a:spcPct val="35000"/>
                </a:spcAft>
                <a:defRPr/>
              </a:pPr>
              <a:endParaRPr lang="en-US" sz="2200" dirty="0">
                <a:solidFill>
                  <a:schemeClr val="bg1"/>
                </a:solidFill>
              </a:endParaRPr>
            </a:p>
          </p:txBody>
        </p:sp>
        <p:sp>
          <p:nvSpPr>
            <p:cNvPr id="20" name="Freeform 19"/>
            <p:cNvSpPr/>
            <p:nvPr/>
          </p:nvSpPr>
          <p:spPr>
            <a:xfrm>
              <a:off x="3886188" y="1730367"/>
              <a:ext cx="3036895" cy="2759063"/>
            </a:xfrm>
            <a:custGeom>
              <a:avLst/>
              <a:gdLst>
                <a:gd name="connsiteX0" fmla="*/ 0 w 4114800"/>
                <a:gd name="connsiteY0" fmla="*/ 2057400 h 4114800"/>
                <a:gd name="connsiteX1" fmla="*/ 602601 w 4114800"/>
                <a:gd name="connsiteY1" fmla="*/ 602599 h 4114800"/>
                <a:gd name="connsiteX2" fmla="*/ 2057404 w 4114800"/>
                <a:gd name="connsiteY2" fmla="*/ 3 h 4114800"/>
                <a:gd name="connsiteX3" fmla="*/ 3512205 w 4114800"/>
                <a:gd name="connsiteY3" fmla="*/ 602604 h 4114800"/>
                <a:gd name="connsiteX4" fmla="*/ 4114801 w 4114800"/>
                <a:gd name="connsiteY4" fmla="*/ 2057407 h 4114800"/>
                <a:gd name="connsiteX5" fmla="*/ 3512202 w 4114800"/>
                <a:gd name="connsiteY5" fmla="*/ 3512209 h 4114800"/>
                <a:gd name="connsiteX6" fmla="*/ 2057400 w 4114800"/>
                <a:gd name="connsiteY6" fmla="*/ 4114807 h 4114800"/>
                <a:gd name="connsiteX7" fmla="*/ 602598 w 4114800"/>
                <a:gd name="connsiteY7" fmla="*/ 3512207 h 4114800"/>
                <a:gd name="connsiteX8" fmla="*/ 1 w 4114800"/>
                <a:gd name="connsiteY8" fmla="*/ 2057404 h 4114800"/>
                <a:gd name="connsiteX9" fmla="*/ 0 w 4114800"/>
                <a:gd name="connsiteY9" fmla="*/ 2057400 h 41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14800" h="4114800">
                  <a:moveTo>
                    <a:pt x="0" y="2057400"/>
                  </a:moveTo>
                  <a:cubicBezTo>
                    <a:pt x="1" y="1511743"/>
                    <a:pt x="216763" y="988436"/>
                    <a:pt x="602601" y="602599"/>
                  </a:cubicBezTo>
                  <a:cubicBezTo>
                    <a:pt x="988439" y="216762"/>
                    <a:pt x="1511747" y="2"/>
                    <a:pt x="2057404" y="3"/>
                  </a:cubicBezTo>
                  <a:cubicBezTo>
                    <a:pt x="2603061" y="4"/>
                    <a:pt x="3126368" y="216766"/>
                    <a:pt x="3512205" y="602604"/>
                  </a:cubicBezTo>
                  <a:cubicBezTo>
                    <a:pt x="3898042" y="988442"/>
                    <a:pt x="4114802" y="1511750"/>
                    <a:pt x="4114801" y="2057407"/>
                  </a:cubicBezTo>
                  <a:cubicBezTo>
                    <a:pt x="4114801" y="2603064"/>
                    <a:pt x="3898040" y="3126372"/>
                    <a:pt x="3512202" y="3512209"/>
                  </a:cubicBezTo>
                  <a:cubicBezTo>
                    <a:pt x="3126364" y="3898046"/>
                    <a:pt x="2603056" y="4114807"/>
                    <a:pt x="2057400" y="4114807"/>
                  </a:cubicBezTo>
                  <a:cubicBezTo>
                    <a:pt x="1511743" y="4114807"/>
                    <a:pt x="988436" y="3898045"/>
                    <a:pt x="602598" y="3512207"/>
                  </a:cubicBezTo>
                  <a:cubicBezTo>
                    <a:pt x="216761" y="3126369"/>
                    <a:pt x="0" y="2603061"/>
                    <a:pt x="1" y="2057404"/>
                  </a:cubicBezTo>
                  <a:cubicBezTo>
                    <a:pt x="1" y="2057403"/>
                    <a:pt x="0" y="2057401"/>
                    <a:pt x="0" y="2057400"/>
                  </a:cubicBezTo>
                  <a:close/>
                </a:path>
              </a:pathLst>
            </a:custGeom>
            <a:solidFill>
              <a:srgbClr val="009DD9">
                <a:alpha val="85882"/>
              </a:srgbClr>
            </a:solidFill>
            <a:ln>
              <a:solidFill>
                <a:schemeClr val="tx1"/>
              </a:solidFill>
            </a:ln>
          </p:spPr>
          <p:style>
            <a:lnRef idx="2">
              <a:scrgbClr r="0" g="0" b="0"/>
            </a:lnRef>
            <a:fillRef idx="1">
              <a:scrgbClr r="0" g="0" b="0"/>
            </a:fillRef>
            <a:effectRef idx="0">
              <a:schemeClr val="lt1">
                <a:alpha val="50000"/>
                <a:hueOff val="0"/>
                <a:satOff val="0"/>
                <a:lumOff val="0"/>
                <a:alphaOff val="0"/>
              </a:schemeClr>
            </a:effectRef>
            <a:fontRef idx="minor">
              <a:schemeClr val="tx1"/>
            </a:fontRef>
          </p:style>
          <p:txBody>
            <a:bodyPr lIns="387477" tIns="1062990" rIns="1258443" bIns="788670" spcCol="1270" anchor="ctr"/>
            <a:lstStyle/>
            <a:p>
              <a:pPr algn="ctr" defTabSz="1377950">
                <a:lnSpc>
                  <a:spcPct val="90000"/>
                </a:lnSpc>
                <a:spcAft>
                  <a:spcPct val="35000"/>
                </a:spcAft>
                <a:defRPr/>
              </a:pPr>
              <a:endParaRPr lang="en-US" sz="2200" dirty="0">
                <a:solidFill>
                  <a:schemeClr val="bg1"/>
                </a:solidFill>
              </a:endParaRPr>
            </a:p>
          </p:txBody>
        </p:sp>
      </p:grpSp>
      <p:pic>
        <p:nvPicPr>
          <p:cNvPr id="43013" name="Picture 20" descr="acstllogosmall.gif"/>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588000" y="1524000"/>
            <a:ext cx="1574800" cy="15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3014" name="TextBox 23"/>
          <p:cNvSpPr txBox="1">
            <a:spLocks noChangeArrowheads="1"/>
          </p:cNvSpPr>
          <p:nvPr/>
        </p:nvSpPr>
        <p:spPr bwMode="auto">
          <a:xfrm>
            <a:off x="3962400" y="2895600"/>
            <a:ext cx="2286000" cy="769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2200">
                <a:solidFill>
                  <a:schemeClr val="bg1"/>
                </a:solidFill>
              </a:rPr>
              <a:t>Community </a:t>
            </a:r>
          </a:p>
          <a:p>
            <a:pPr algn="ctr" eaLnBrk="1" hangingPunct="1"/>
            <a:r>
              <a:rPr lang="en-US" sz="2200">
                <a:solidFill>
                  <a:schemeClr val="bg1"/>
                </a:solidFill>
              </a:rPr>
              <a:t>Service</a:t>
            </a:r>
          </a:p>
        </p:txBody>
      </p:sp>
      <p:sp>
        <p:nvSpPr>
          <p:cNvPr id="43015" name="TextBox 24"/>
          <p:cNvSpPr txBox="1">
            <a:spLocks noChangeArrowheads="1"/>
          </p:cNvSpPr>
          <p:nvPr/>
        </p:nvSpPr>
        <p:spPr bwMode="auto">
          <a:xfrm>
            <a:off x="6781800" y="2963863"/>
            <a:ext cx="1981200" cy="769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2200">
                <a:solidFill>
                  <a:schemeClr val="bg1"/>
                </a:solidFill>
              </a:rPr>
              <a:t>Member Development</a:t>
            </a:r>
          </a:p>
        </p:txBody>
      </p:sp>
      <p:sp>
        <p:nvSpPr>
          <p:cNvPr id="43016" name="TextBox 11"/>
          <p:cNvSpPr txBox="1">
            <a:spLocks noChangeArrowheads="1"/>
          </p:cNvSpPr>
          <p:nvPr/>
        </p:nvSpPr>
        <p:spPr bwMode="auto">
          <a:xfrm>
            <a:off x="3733800" y="5995988"/>
            <a:ext cx="5410200" cy="862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000"/>
              <a:t>This material is based upon work supported by the Corporation for National Service. Opinions or points of view expressed in this presentation do not necessarily reflect the official position of the Corporation or the AmeriCorps Program.</a:t>
            </a:r>
          </a:p>
          <a:p>
            <a:pPr eaLnBrk="1" hangingPunct="1"/>
            <a:endParaRPr lang="en-US" sz="1000"/>
          </a:p>
          <a:p>
            <a:pPr eaLnBrk="1" hangingPunct="1"/>
            <a:r>
              <a:rPr lang="en-US" sz="1000"/>
              <a:t>Reasonable Accommodations Available*EOE/ADA*Material Available in alternate formats</a:t>
            </a:r>
          </a:p>
        </p:txBody>
      </p:sp>
      <p:sp>
        <p:nvSpPr>
          <p:cNvPr id="43017" name="TextBox 12"/>
          <p:cNvSpPr txBox="1">
            <a:spLocks noChangeArrowheads="1"/>
          </p:cNvSpPr>
          <p:nvPr/>
        </p:nvSpPr>
        <p:spPr bwMode="auto">
          <a:xfrm>
            <a:off x="4419600" y="4724400"/>
            <a:ext cx="3946525" cy="984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4000"/>
              <a:t>www.ACSTL.org</a:t>
            </a:r>
          </a:p>
          <a:p>
            <a:pPr eaLnBrk="1" hangingPunct="1"/>
            <a:endParaRPr lang="en-US" sz="180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majorFont>
      <a:minorFont>
        <a:latin typeface="News Gothic MT"/>
        <a:ea typeface=""/>
        <a:cs typeface=""/>
        <a:font script="Jpan" typeface="ＭＳ Ｐゴシック"/>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3713</TotalTime>
  <Words>676</Words>
  <Application>Microsoft Office PowerPoint</Application>
  <PresentationFormat>On-screen Show (4:3)</PresentationFormat>
  <Paragraphs>187</Paragraphs>
  <Slides>23</Slides>
  <Notes>5</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Breeze</vt:lpstr>
      <vt:lpstr>Volunteer Management</vt:lpstr>
      <vt:lpstr>AmeriCorps St. Louis</vt:lpstr>
      <vt:lpstr>AmeriCorps History </vt:lpstr>
      <vt:lpstr>Slide 4</vt:lpstr>
      <vt:lpstr>AmeriCorps St. Louis  Disaster Responses</vt:lpstr>
      <vt:lpstr>Slide 6</vt:lpstr>
      <vt:lpstr>Slide 7</vt:lpstr>
      <vt:lpstr>What Can I Do Right Now?</vt:lpstr>
      <vt:lpstr>Resource Request Pipeline</vt:lpstr>
      <vt:lpstr>The Basics</vt:lpstr>
      <vt:lpstr>Volunteer types</vt:lpstr>
      <vt:lpstr>Slide 12</vt:lpstr>
      <vt:lpstr>Synergy of Structure and Good Intention </vt:lpstr>
      <vt:lpstr>Slide 14</vt:lpstr>
      <vt:lpstr>VRC: Key Elements</vt:lpstr>
      <vt:lpstr>Information to Collect</vt:lpstr>
      <vt:lpstr>Role of Volunteers</vt:lpstr>
      <vt:lpstr>Slide 18</vt:lpstr>
      <vt:lpstr>Slide 19</vt:lpstr>
      <vt:lpstr>Initial VRC Layout</vt:lpstr>
      <vt:lpstr>Do and Don’ts</vt:lpstr>
      <vt:lpstr>Slide 22</vt:lpstr>
      <vt:lpstr>Q &amp; A</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Volunteer Management</dc:title>
  <dc:creator>Abby</dc:creator>
  <cp:lastModifiedBy>Stiefermann, Diane</cp:lastModifiedBy>
  <cp:revision>58</cp:revision>
  <dcterms:created xsi:type="dcterms:W3CDTF">2012-02-08T21:26:52Z</dcterms:created>
  <dcterms:modified xsi:type="dcterms:W3CDTF">2012-04-26T13:53:32Z</dcterms:modified>
</cp:coreProperties>
</file>