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8" r:id="rId3"/>
    <p:sldId id="281" r:id="rId4"/>
    <p:sldId id="275" r:id="rId5"/>
    <p:sldId id="258" r:id="rId6"/>
    <p:sldId id="266" r:id="rId7"/>
    <p:sldId id="277" r:id="rId8"/>
    <p:sldId id="270" r:id="rId9"/>
    <p:sldId id="274" r:id="rId10"/>
    <p:sldId id="272" r:id="rId11"/>
    <p:sldId id="276" r:id="rId12"/>
    <p:sldId id="264" r:id="rId13"/>
    <p:sldId id="265" r:id="rId14"/>
    <p:sldId id="280" r:id="rId15"/>
    <p:sldId id="267" r:id="rId16"/>
    <p:sldId id="279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3399"/>
    <a:srgbClr val="336699"/>
    <a:srgbClr val="008080"/>
    <a:srgbClr val="009999"/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8614" autoAdjust="0"/>
    <p:restoredTop sz="90725" autoAdjust="0"/>
  </p:normalViewPr>
  <p:slideViewPr>
    <p:cSldViewPr>
      <p:cViewPr varScale="1">
        <p:scale>
          <a:sx n="79" d="100"/>
          <a:sy n="79" d="100"/>
        </p:scale>
        <p:origin x="-150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Mass Care Sheltering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62F81685-C902-4FC2-81C8-023D2CC58F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7BFB1AC3-8E6E-4FD0-9D6D-EF82AE753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ARC_Logo_Bttn_HorizStkd_RGB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43113" y="835025"/>
            <a:ext cx="5038725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1349375" y="3157538"/>
            <a:ext cx="6445250" cy="2397125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z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background-border2.png"/>
          <p:cNvPicPr>
            <a:picLocks noChangeAspect="1"/>
          </p:cNvPicPr>
          <p:nvPr userDrawn="1"/>
        </p:nvPicPr>
        <p:blipFill>
          <a:blip r:embed="rId2" cstate="print">
            <a:lum contrast="-6000"/>
          </a:blip>
          <a:srcRect/>
          <a:stretch>
            <a:fillRect/>
          </a:stretch>
        </p:blipFill>
        <p:spPr bwMode="auto">
          <a:xfrm rot="281056" flipH="1">
            <a:off x="1423988" y="1192213"/>
            <a:ext cx="6153150" cy="487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2256373" y="1881275"/>
            <a:ext cx="4566426" cy="3456028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17, 2012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88295-0C29-46CA-AC60-881ABDA2BB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Photo_border_sq.psd"/>
          <p:cNvPicPr>
            <a:picLocks noChangeAspect="1"/>
          </p:cNvPicPr>
          <p:nvPr userDrawn="1"/>
        </p:nvPicPr>
        <p:blipFill>
          <a:blip r:embed="rId2" cstate="print">
            <a:lum contrast="-6000"/>
          </a:blip>
          <a:srcRect/>
          <a:stretch>
            <a:fillRect/>
          </a:stretch>
        </p:blipFill>
        <p:spPr bwMode="auto">
          <a:xfrm>
            <a:off x="2405063" y="1352550"/>
            <a:ext cx="4740275" cy="454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Picture Placeholder 14"/>
          <p:cNvSpPr>
            <a:spLocks noGrp="1"/>
          </p:cNvSpPr>
          <p:nvPr>
            <p:ph type="pic" sz="quarter" idx="12"/>
          </p:nvPr>
        </p:nvSpPr>
        <p:spPr>
          <a:xfrm rot="21575839">
            <a:off x="2892842" y="1824092"/>
            <a:ext cx="3474426" cy="3489183"/>
          </a:xfrm>
          <a:ln>
            <a:noFill/>
          </a:ln>
        </p:spPr>
        <p:txBody>
          <a:bodyPr rtlCol="0">
            <a:normAutofit/>
          </a:bodyPr>
          <a:lstStyle>
            <a:lvl1pPr marL="0"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17, 2012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A463D-8E77-496F-A2AF-9B7AB7FEA6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note_card_2.png"/>
          <p:cNvPicPr>
            <a:picLocks noChangeAspect="1"/>
          </p:cNvPicPr>
          <p:nvPr userDrawn="1"/>
        </p:nvPicPr>
        <p:blipFill>
          <a:blip r:embed="rId2" cstate="print">
            <a:lum contrast="-10000"/>
          </a:blip>
          <a:srcRect/>
          <a:stretch>
            <a:fillRect/>
          </a:stretch>
        </p:blipFill>
        <p:spPr bwMode="auto">
          <a:xfrm>
            <a:off x="2032000" y="1938338"/>
            <a:ext cx="5137150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2250469" y="2567957"/>
            <a:ext cx="4669476" cy="1722086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17, 2012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BF440-644A-4C45-ADBA-4F2DEC3AE8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Note Ca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note_card_2.png"/>
          <p:cNvPicPr>
            <a:picLocks noChangeAspect="1"/>
          </p:cNvPicPr>
          <p:nvPr userDrawn="1"/>
        </p:nvPicPr>
        <p:blipFill>
          <a:blip r:embed="rId2" cstate="print">
            <a:lum contrast="-10000"/>
          </a:blip>
          <a:srcRect/>
          <a:stretch>
            <a:fillRect/>
          </a:stretch>
        </p:blipFill>
        <p:spPr bwMode="auto">
          <a:xfrm>
            <a:off x="376238" y="2044700"/>
            <a:ext cx="4149725" cy="314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 descr="note_card_2.png"/>
          <p:cNvPicPr>
            <a:picLocks noChangeAspect="1"/>
          </p:cNvPicPr>
          <p:nvPr userDrawn="1"/>
        </p:nvPicPr>
        <p:blipFill>
          <a:blip r:embed="rId2" cstate="print">
            <a:lum contrast="-10000"/>
          </a:blip>
          <a:srcRect/>
          <a:stretch>
            <a:fillRect/>
          </a:stretch>
        </p:blipFill>
        <p:spPr bwMode="auto">
          <a:xfrm>
            <a:off x="4756150" y="2044700"/>
            <a:ext cx="4149725" cy="314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646550" y="2397160"/>
            <a:ext cx="3579090" cy="217613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5026895" y="2397160"/>
            <a:ext cx="3579090" cy="217613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17, 2012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2137B-E33D-4D51-8AF1-D8E7F20AB0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Chart Placeholder 3"/>
          <p:cNvSpPr>
            <a:spLocks noGrp="1"/>
          </p:cNvSpPr>
          <p:nvPr>
            <p:ph type="chart" sz="quarter" idx="12"/>
          </p:nvPr>
        </p:nvSpPr>
        <p:spPr>
          <a:xfrm>
            <a:off x="1214495" y="1743430"/>
            <a:ext cx="6718391" cy="3780248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17, 2012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F03CA-12E9-46B3-8629-41DF7E387F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17, 2012</a:t>
            </a:r>
            <a:endParaRPr lang="en-US" dirty="0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B268E-3348-4E86-88F4-3D5605F70D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imes New Roman" charset="0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April 17, 2012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936DAE1-3B86-420C-847C-DDA84A9F3D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600201"/>
            <a:ext cx="3412270" cy="4061878"/>
          </a:xfrm>
        </p:spPr>
        <p:txBody>
          <a:bodyPr>
            <a:normAutofit/>
          </a:bodyPr>
          <a:lstStyle>
            <a:lvl1pPr marL="0" marR="0" indent="0" algn="r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2200">
                <a:latin typeface="Arial"/>
                <a:cs typeface="Arial"/>
              </a:defRPr>
            </a:lvl1pPr>
            <a:lvl2pPr marL="457200" indent="0" algn="r">
              <a:buNone/>
              <a:defRPr sz="2200"/>
            </a:lvl2pPr>
            <a:lvl3pPr marL="914400" indent="0" algn="r">
              <a:buNone/>
              <a:defRPr sz="2200"/>
            </a:lvl3pPr>
            <a:lvl4pPr marL="1371600" indent="0" algn="r">
              <a:buNone/>
              <a:defRPr sz="2200"/>
            </a:lvl4pPr>
            <a:lvl5pPr marL="1828800" indent="0" algn="r">
              <a:buNone/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3988167" y="1600200"/>
            <a:ext cx="4698633" cy="406187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latin typeface="Arial"/>
                <a:cs typeface="Arial"/>
              </a:defRPr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17, 2012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808900"/>
            <a:ext cx="8229600" cy="543579"/>
          </a:xfrm>
        </p:spPr>
        <p:txBody>
          <a:bodyPr anchor="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>
          <a:xfrm>
            <a:off x="652954" y="2204135"/>
            <a:ext cx="7872413" cy="581025"/>
          </a:xfrm>
        </p:spPr>
        <p:txBody>
          <a:bodyPr anchor="b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17, 2012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457200" y="1592263"/>
            <a:ext cx="8229600" cy="4089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17, 2012</a:t>
            </a:r>
            <a:endParaRPr lang="en-US" dirty="0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8BC6E-18F5-4C84-8D7D-C7716E70A9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507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507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17, 2012</a:t>
            </a:r>
            <a:endParaRPr lang="en-US" dirty="0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38767-7845-4C1A-A9A2-8A74C22AAB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rgbClr val="6D6E7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44969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6D6E7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44969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17, 2012</a:t>
            </a:r>
            <a:endParaRPr lang="en-US" dirty="0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1EF93-D35E-4D23-8A9B-66C09F4D9D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background-border2.png"/>
          <p:cNvPicPr>
            <a:picLocks noChangeAspect="1"/>
          </p:cNvPicPr>
          <p:nvPr userDrawn="1"/>
        </p:nvPicPr>
        <p:blipFill>
          <a:blip r:embed="rId2" cstate="print">
            <a:lum contrast="-6000"/>
          </a:blip>
          <a:srcRect/>
          <a:stretch>
            <a:fillRect/>
          </a:stretch>
        </p:blipFill>
        <p:spPr bwMode="auto">
          <a:xfrm rot="282271" flipH="1">
            <a:off x="3219450" y="1238250"/>
            <a:ext cx="5724525" cy="454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Picture Placeholder 14"/>
          <p:cNvSpPr>
            <a:spLocks noGrp="1"/>
          </p:cNvSpPr>
          <p:nvPr>
            <p:ph type="pic" sz="quarter" idx="12"/>
          </p:nvPr>
        </p:nvSpPr>
        <p:spPr>
          <a:xfrm rot="21575839">
            <a:off x="3973179" y="1857072"/>
            <a:ext cx="4301362" cy="3258324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66027"/>
            <a:ext cx="2987285" cy="38960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17, 2012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44D45-7841-4091-923C-2FFFC4AFCC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Not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note_card_2.png"/>
          <p:cNvPicPr>
            <a:picLocks noChangeAspect="1"/>
          </p:cNvPicPr>
          <p:nvPr userDrawn="1"/>
        </p:nvPicPr>
        <p:blipFill>
          <a:blip r:embed="rId2" cstate="print">
            <a:lum contrast="-10000"/>
          </a:blip>
          <a:srcRect/>
          <a:stretch>
            <a:fillRect/>
          </a:stretch>
        </p:blipFill>
        <p:spPr bwMode="auto">
          <a:xfrm rot="153078">
            <a:off x="4705350" y="2141538"/>
            <a:ext cx="3576638" cy="270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 descr="background-border2.png"/>
          <p:cNvPicPr>
            <a:picLocks noChangeAspect="1"/>
          </p:cNvPicPr>
          <p:nvPr userDrawn="1"/>
        </p:nvPicPr>
        <p:blipFill>
          <a:blip r:embed="rId3" cstate="print">
            <a:lum contrast="-6000"/>
          </a:blip>
          <a:srcRect/>
          <a:stretch>
            <a:fillRect/>
          </a:stretch>
        </p:blipFill>
        <p:spPr bwMode="auto">
          <a:xfrm rot="151312" flipH="1">
            <a:off x="82550" y="1481138"/>
            <a:ext cx="5272088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2"/>
          </p:nvPr>
        </p:nvSpPr>
        <p:spPr>
          <a:xfrm rot="153078">
            <a:off x="5188290" y="2455628"/>
            <a:ext cx="2739408" cy="2047006"/>
          </a:xfrm>
        </p:spPr>
        <p:txBody>
          <a:bodyPr>
            <a:noAutofit/>
          </a:bodyPr>
          <a:lstStyle>
            <a:lvl1pPr marL="0" indent="0">
              <a:buNone/>
              <a:defRPr sz="2000" baseline="0">
                <a:solidFill>
                  <a:srgbClr val="6D6E7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14"/>
          <p:cNvSpPr>
            <a:spLocks noGrp="1"/>
          </p:cNvSpPr>
          <p:nvPr>
            <p:ph type="pic" sz="quarter" idx="13"/>
          </p:nvPr>
        </p:nvSpPr>
        <p:spPr>
          <a:xfrm rot="21444880">
            <a:off x="772580" y="2048709"/>
            <a:ext cx="3960428" cy="2986050"/>
          </a:xfrm>
        </p:spPr>
        <p:txBody>
          <a:bodyPr rtlCol="0">
            <a:normAutofit/>
          </a:bodyPr>
          <a:lstStyle>
            <a:lvl1pPr marL="0">
              <a:buNone/>
              <a:defRPr/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17, 2012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4CC77-92B8-4AC6-82E3-3FF49C5A45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Picture Placeholder 14"/>
          <p:cNvSpPr>
            <a:spLocks noGrp="1"/>
          </p:cNvSpPr>
          <p:nvPr>
            <p:ph type="pic" sz="quarter" idx="12"/>
          </p:nvPr>
        </p:nvSpPr>
        <p:spPr>
          <a:xfrm rot="21575839">
            <a:off x="4991445" y="1765338"/>
            <a:ext cx="3694928" cy="3915400"/>
          </a:xfrm>
          <a:ln>
            <a:noFill/>
          </a:ln>
        </p:spPr>
        <p:txBody>
          <a:bodyPr rtlCol="0">
            <a:normAutofit/>
          </a:bodyPr>
          <a:lstStyle>
            <a:lvl1pPr marL="0">
              <a:buNone/>
              <a:defRPr baseline="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66028"/>
            <a:ext cx="4038600" cy="392764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17, 2012</a:t>
            </a:r>
            <a:endParaRPr lang="en-US" dirty="0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76934-DC3F-4673-A3A9-4C7F7C275D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08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124200" y="62230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/>
              <a:t>April 17, 2012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457200" y="5916613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30" name="Picture 7" descr="ARC_Logo_Bttn_HorizStkd_RGB.png"/>
          <p:cNvPicPr>
            <a:picLocks noChangeAspect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23838" y="5967413"/>
            <a:ext cx="19002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553200" y="62230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89898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F4A4A67-65F8-4F93-B8A2-D66B0511B6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41" r:id="rId4"/>
    <p:sldLayoutId id="2147483842" r:id="rId5"/>
    <p:sldLayoutId id="2147483843" r:id="rId6"/>
    <p:sldLayoutId id="2147483850" r:id="rId7"/>
    <p:sldLayoutId id="2147483851" r:id="rId8"/>
    <p:sldLayoutId id="2147483844" r:id="rId9"/>
    <p:sldLayoutId id="2147483852" r:id="rId10"/>
    <p:sldLayoutId id="2147483853" r:id="rId11"/>
    <p:sldLayoutId id="2147483854" r:id="rId12"/>
    <p:sldLayoutId id="2147483855" r:id="rId13"/>
    <p:sldLayoutId id="2147483845" r:id="rId14"/>
    <p:sldLayoutId id="2147483846" r:id="rId15"/>
    <p:sldLayoutId id="2147483856" r:id="rId16"/>
  </p:sldLayoutIdLst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rgbClr val="ED1B2E"/>
          </a:solidFill>
          <a:latin typeface="Arial"/>
          <a:ea typeface="Geneva" charset="0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ED1B2E"/>
          </a:solidFill>
          <a:latin typeface="Arial" charset="0"/>
          <a:ea typeface="Geneva" charset="0"/>
          <a:cs typeface="Arial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ED1B2E"/>
          </a:solidFill>
          <a:latin typeface="Arial" charset="0"/>
          <a:ea typeface="Geneva" charset="0"/>
          <a:cs typeface="Arial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ED1B2E"/>
          </a:solidFill>
          <a:latin typeface="Arial" charset="0"/>
          <a:ea typeface="Geneva" charset="0"/>
          <a:cs typeface="Arial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ED1B2E"/>
          </a:solidFill>
          <a:latin typeface="Arial" charset="0"/>
          <a:ea typeface="Geneva" charset="0"/>
          <a:cs typeface="Arial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200">
          <a:solidFill>
            <a:srgbClr val="ED1B2E"/>
          </a:solidFill>
          <a:latin typeface="Arial" charset="0"/>
          <a:ea typeface="Geneva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200">
          <a:solidFill>
            <a:srgbClr val="ED1B2E"/>
          </a:solidFill>
          <a:latin typeface="Arial" charset="0"/>
          <a:ea typeface="Geneva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200">
          <a:solidFill>
            <a:srgbClr val="ED1B2E"/>
          </a:solidFill>
          <a:latin typeface="Arial" charset="0"/>
          <a:ea typeface="Geneva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200">
          <a:solidFill>
            <a:srgbClr val="ED1B2E"/>
          </a:solidFill>
          <a:latin typeface="Arial" charset="0"/>
          <a:ea typeface="Geneva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ED1B2E"/>
        </a:buClr>
        <a:buSzPct val="75000"/>
        <a:buFont typeface="Wingdings" pitchFamily="2" charset="2"/>
        <a:buChar char="§"/>
        <a:defRPr sz="2600" kern="1200">
          <a:solidFill>
            <a:srgbClr val="6D6E70"/>
          </a:solidFill>
          <a:latin typeface="Arial"/>
          <a:ea typeface="Geneva" charset="0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ED1B2E"/>
        </a:buClr>
        <a:buSzPct val="75000"/>
        <a:buFont typeface="Wingdings" pitchFamily="2" charset="2"/>
        <a:buChar char="§"/>
        <a:defRPr sz="2400" kern="1200">
          <a:solidFill>
            <a:srgbClr val="6D6E70"/>
          </a:solidFill>
          <a:latin typeface="Arial"/>
          <a:ea typeface="Geneva" charset="0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ED1B2E"/>
        </a:buClr>
        <a:buSzPct val="75000"/>
        <a:buFont typeface="Wingdings" pitchFamily="2" charset="2"/>
        <a:buChar char="§"/>
        <a:defRPr sz="2200" kern="1200">
          <a:solidFill>
            <a:srgbClr val="6D6E70"/>
          </a:solidFill>
          <a:latin typeface="Arial"/>
          <a:ea typeface="Geneva" charset="0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ED1B2E"/>
        </a:buClr>
        <a:buSzPct val="75000"/>
        <a:buFont typeface="Wingdings" pitchFamily="2" charset="2"/>
        <a:buChar char="§"/>
        <a:defRPr sz="2000" kern="1200">
          <a:solidFill>
            <a:srgbClr val="6D6E70"/>
          </a:solidFill>
          <a:latin typeface="Arial"/>
          <a:ea typeface="Geneva" charset="0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ED1B2E"/>
        </a:buClr>
        <a:buSzPct val="75000"/>
        <a:buFont typeface="Wingdings" pitchFamily="2" charset="2"/>
        <a:buChar char="§"/>
        <a:defRPr kern="1200">
          <a:solidFill>
            <a:srgbClr val="6D6E70"/>
          </a:solidFill>
          <a:latin typeface="Arial"/>
          <a:ea typeface="Geneva" charset="0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Grp="1" noChangeArrowheads="1"/>
          </p:cNvSpPr>
          <p:nvPr>
            <p:ph type="ctrTitle" idx="4294967295"/>
          </p:nvPr>
        </p:nvSpPr>
        <p:spPr>
          <a:xfrm>
            <a:off x="838200" y="3200400"/>
            <a:ext cx="7543800" cy="1524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cap="small" dirty="0" smtClean="0"/>
              <a:t>Missouri</a:t>
            </a:r>
            <a:br>
              <a:rPr lang="en-US" b="1" cap="small" dirty="0" smtClean="0"/>
            </a:br>
            <a:r>
              <a:rPr lang="en-US" b="1" cap="small" dirty="0" smtClean="0"/>
              <a:t>Faith-Based Organization Initiative</a:t>
            </a:r>
          </a:p>
        </p:txBody>
      </p:sp>
      <p:sp>
        <p:nvSpPr>
          <p:cNvPr id="12291" name="Rectangle 8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7010400" y="6223000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7B3C934E-97DE-46F6-9478-F7EE1686D53C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Font typeface="Wingdings 3" pitchFamily="18" charset="2"/>
              <a:buNone/>
              <a:defRPr/>
            </a:pPr>
            <a:r>
              <a:rPr lang="en-US" b="1" cap="small" dirty="0" smtClean="0"/>
              <a:t>Red Cross Supported Shelter</a:t>
            </a:r>
          </a:p>
          <a:p>
            <a:pPr>
              <a:defRPr/>
            </a:pPr>
            <a:r>
              <a:rPr lang="en-US" dirty="0" smtClean="0"/>
              <a:t>May receive basic Red Cross supplies in the form of cots, blankets and food</a:t>
            </a:r>
          </a:p>
          <a:p>
            <a:pPr>
              <a:defRPr/>
            </a:pPr>
            <a:r>
              <a:rPr lang="en-US" dirty="0" smtClean="0"/>
              <a:t>These sites rely on their own trained volunteer base for management and day to day operations, in accordance with Red Cross guidelines and protocols.</a:t>
            </a:r>
          </a:p>
          <a:p>
            <a:pPr>
              <a:defRPr/>
            </a:pPr>
            <a:r>
              <a:rPr lang="en-US" dirty="0" smtClean="0"/>
              <a:t>FBO will assume some liability and fiduciary responsibility for shelter</a:t>
            </a:r>
          </a:p>
          <a:p>
            <a:pPr lvl="1">
              <a:defRPr/>
            </a:pPr>
            <a:endParaRPr lang="en-US" sz="2100" dirty="0" smtClean="0"/>
          </a:p>
          <a:p>
            <a:pPr lvl="1">
              <a:defRPr/>
            </a:pPr>
            <a:endParaRPr lang="en-US" sz="2100" dirty="0" smtClean="0"/>
          </a:p>
          <a:p>
            <a:pPr lvl="1">
              <a:lnSpc>
                <a:spcPct val="90000"/>
              </a:lnSpc>
              <a:defRPr/>
            </a:pPr>
            <a:endParaRPr lang="en-US" sz="2100" dirty="0" smtClean="0"/>
          </a:p>
          <a:p>
            <a:pPr>
              <a:defRPr/>
            </a:pPr>
            <a:endParaRPr lang="en-US" sz="2300" dirty="0" smtClean="0"/>
          </a:p>
          <a:p>
            <a:pPr>
              <a:defRPr/>
            </a:pPr>
            <a:endParaRPr lang="en-US" sz="2300" dirty="0" smtClean="0"/>
          </a:p>
          <a:p>
            <a:pPr>
              <a:defRPr/>
            </a:pPr>
            <a:endParaRPr lang="en-US" sz="2300" dirty="0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6392222-978C-4DAF-9BE3-4990252C7A48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17, 2012</a:t>
            </a:r>
          </a:p>
        </p:txBody>
      </p:sp>
      <p:sp>
        <p:nvSpPr>
          <p:cNvPr id="7" name="Rectangle 2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eaLnBrk="0" hangingPunct="0">
              <a:defRPr/>
            </a:pPr>
            <a:r>
              <a:rPr lang="en-US" sz="3200" b="1" cap="small">
                <a:solidFill>
                  <a:srgbClr val="ED1B2E"/>
                </a:solidFill>
                <a:latin typeface="Arial"/>
                <a:ea typeface="Geneva" charset="0"/>
                <a:cs typeface="Arial"/>
              </a:rPr>
              <a:t>Red Cross Shelter Options </a:t>
            </a:r>
            <a:r>
              <a:rPr lang="en-US" i="1">
                <a:solidFill>
                  <a:srgbClr val="ED1B2E"/>
                </a:solidFill>
                <a:latin typeface="Arial"/>
                <a:ea typeface="Geneva" charset="0"/>
                <a:cs typeface="Arial"/>
              </a:rPr>
              <a:t>(cont’d)</a:t>
            </a:r>
            <a:endParaRPr lang="en-US" i="1" dirty="0">
              <a:solidFill>
                <a:srgbClr val="ED1B2E"/>
              </a:solidFill>
              <a:latin typeface="Arial"/>
              <a:ea typeface="Geneva" charset="0"/>
              <a:cs typeface="Arial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cap="small" dirty="0" smtClean="0"/>
              <a:t>Other Service Options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Facility as Kitchen</a:t>
            </a:r>
          </a:p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Facility as Bulk Distribution Site</a:t>
            </a:r>
          </a:p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Facility as Multi-Agency Resource Center</a:t>
            </a:r>
          </a:p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Facility as Heating/Cooling Center</a:t>
            </a:r>
          </a:p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Volunteers as shelter workers in other shelters</a:t>
            </a:r>
          </a:p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Volunteers as personal care assistants to those in the shelter with functional and access needs</a:t>
            </a:r>
          </a:p>
          <a:p>
            <a:endParaRPr lang="en-US" smtClean="0">
              <a:latin typeface="Arial" pitchFamily="34" charset="0"/>
              <a:ea typeface="Geneva" pitchFamily="121" charset="-128"/>
              <a:cs typeface="Arial" pitchFamily="34" charset="0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59A63F6-3A77-45F6-8398-3F5D05452553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17, 2012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cap="small" dirty="0" smtClean="0"/>
              <a:t>Training Options/Requirements </a:t>
            </a:r>
          </a:p>
        </p:txBody>
      </p:sp>
      <p:sp>
        <p:nvSpPr>
          <p:cNvPr id="23555" name="Rectangle 7"/>
          <p:cNvSpPr>
            <a:spLocks noGrp="1" noChangeArrowheads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The American Red Cross requires shelter volunteers to be trained in Shelter Operations</a:t>
            </a:r>
          </a:p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Training is free of charge</a:t>
            </a:r>
          </a:p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Training will be done on either a local or regional basis</a:t>
            </a:r>
          </a:p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Training may be done at your facility or at Red Cross</a:t>
            </a:r>
          </a:p>
          <a:p>
            <a:endParaRPr lang="en-US" smtClean="0">
              <a:latin typeface="Arial" pitchFamily="34" charset="0"/>
              <a:ea typeface="Geneva" pitchFamily="121" charset="-128"/>
              <a:cs typeface="Arial" pitchFamily="34" charset="0"/>
            </a:endParaRP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6CF1A47-C9B4-4BDE-8736-8F8FA052A6BF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17, 2012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cap="small" dirty="0" smtClean="0"/>
              <a:t>Agreement To Become Shelter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quarter" idx="12"/>
          </p:nvPr>
        </p:nvSpPr>
        <p:spPr>
          <a:xfrm>
            <a:off x="457200" y="1219200"/>
            <a:ext cx="8229600" cy="4953000"/>
          </a:xfrm>
        </p:spPr>
        <p:txBody>
          <a:bodyPr/>
          <a:lstStyle/>
          <a:p>
            <a:endParaRPr lang="en-US" smtClean="0">
              <a:latin typeface="Arial" pitchFamily="34" charset="0"/>
              <a:ea typeface="Geneva" pitchFamily="121" charset="-128"/>
              <a:cs typeface="Arial" pitchFamily="34" charset="0"/>
            </a:endParaRPr>
          </a:p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Red Cross prefers Shelter Agreements signed before facility is used as a shelter</a:t>
            </a:r>
          </a:p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Agreement spells out each organization’s responsibility</a:t>
            </a:r>
          </a:p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Red Cross activates the opening of shelters and coordinates with local EMA</a:t>
            </a:r>
          </a:p>
          <a:p>
            <a:endParaRPr lang="en-US" smtClean="0">
              <a:latin typeface="Arial" pitchFamily="34" charset="0"/>
              <a:ea typeface="Geneva" pitchFamily="121" charset="-128"/>
              <a:cs typeface="Arial" pitchFamily="34" charset="0"/>
            </a:endParaRPr>
          </a:p>
          <a:p>
            <a:endParaRPr lang="en-US" smtClean="0">
              <a:latin typeface="Arial" pitchFamily="34" charset="0"/>
              <a:ea typeface="Geneva" pitchFamily="121" charset="-128"/>
              <a:cs typeface="Arial" pitchFamily="34" charset="0"/>
            </a:endParaRPr>
          </a:p>
          <a:p>
            <a:endParaRPr lang="en-US" smtClean="0">
              <a:latin typeface="Arial" pitchFamily="34" charset="0"/>
              <a:ea typeface="Geneva" pitchFamily="121" charset="-128"/>
              <a:cs typeface="Arial" pitchFamily="34" charset="0"/>
            </a:endParaRP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3B207DA-55A1-472B-9956-F25DCD516B0D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17, 2012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cap="small" dirty="0" smtClean="0"/>
              <a:t>Agreement To Become Shelter </a:t>
            </a:r>
            <a:r>
              <a:rPr lang="en-US" sz="2400" i="1" dirty="0" smtClean="0"/>
              <a:t>(cont’d)</a:t>
            </a:r>
          </a:p>
        </p:txBody>
      </p:sp>
      <p:sp>
        <p:nvSpPr>
          <p:cNvPr id="25603" name="Conten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Free to make available or decline at time of activation request</a:t>
            </a:r>
          </a:p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Walk-through before and after</a:t>
            </a:r>
          </a:p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ADA accessible</a:t>
            </a:r>
          </a:p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Large space, such as gymnasium, preferred</a:t>
            </a:r>
          </a:p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Access to adequate toilets and shower</a:t>
            </a:r>
          </a:p>
        </p:txBody>
      </p:sp>
      <p:sp>
        <p:nvSpPr>
          <p:cNvPr id="25604" name="Slide Number Placeholder 4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724D18-D51C-4EC5-9343-8A401E522DDA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17, 2012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cap="small" dirty="0" smtClean="0"/>
              <a:t>Next Steps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Determine the level of activity or type of shelter your FBO wishes to pursue</a:t>
            </a:r>
          </a:p>
          <a:p>
            <a:endParaRPr lang="en-US" smtClean="0">
              <a:latin typeface="Arial" pitchFamily="34" charset="0"/>
              <a:ea typeface="Geneva" pitchFamily="121" charset="-128"/>
              <a:cs typeface="Arial" pitchFamily="34" charset="0"/>
            </a:endParaRPr>
          </a:p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Contact your local Red Cross</a:t>
            </a:r>
          </a:p>
          <a:p>
            <a:endParaRPr lang="en-US" smtClean="0">
              <a:latin typeface="Arial" pitchFamily="34" charset="0"/>
              <a:ea typeface="Geneva" pitchFamily="121" charset="-128"/>
              <a:cs typeface="Arial" pitchFamily="34" charset="0"/>
            </a:endParaRPr>
          </a:p>
          <a:p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FBO volunteers and staff attend shelter  training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BBDFCBA-C4BF-4431-AE0F-2175C82CAE17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17, 2012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cap="small" dirty="0" smtClean="0"/>
              <a:t>Contact Information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sz="quarter" idx="12"/>
          </p:nvPr>
        </p:nvSpPr>
        <p:spPr>
          <a:xfrm>
            <a:off x="2133600" y="2057400"/>
            <a:ext cx="4953000" cy="2819400"/>
          </a:xfrm>
        </p:spPr>
        <p:txBody>
          <a:bodyPr/>
          <a:lstStyle/>
          <a:p>
            <a:pPr>
              <a:defRPr/>
            </a:pPr>
            <a:r>
              <a:rPr lang="en-US" cap="small" dirty="0" smtClean="0"/>
              <a:t>Greater Kansas City Chapter</a:t>
            </a:r>
          </a:p>
          <a:p>
            <a:pPr>
              <a:defRPr/>
            </a:pPr>
            <a:r>
              <a:rPr lang="en-US" b="1" dirty="0" smtClean="0"/>
              <a:t>Sara Loar</a:t>
            </a:r>
          </a:p>
          <a:p>
            <a:pPr>
              <a:defRPr/>
            </a:pPr>
            <a:r>
              <a:rPr lang="en-US" b="1" dirty="0" smtClean="0"/>
              <a:t>816-841-5241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17, 2012</a:t>
            </a:r>
          </a:p>
        </p:txBody>
      </p:sp>
      <p:sp>
        <p:nvSpPr>
          <p:cNvPr id="27653" name="Slide Number Placeholder 3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92E0158-ECD1-46A8-8C03-8CF9E5D213C2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cap="small" dirty="0" smtClean="0"/>
              <a:t>Welcome</a:t>
            </a:r>
          </a:p>
        </p:txBody>
      </p:sp>
      <p:sp>
        <p:nvSpPr>
          <p:cNvPr id="13315" name="Rectangl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ea typeface="Geneva" pitchFamily="121" charset="-128"/>
                <a:cs typeface="Arial" pitchFamily="34" charset="0"/>
              </a:rPr>
              <a:t>Red Cross supports the Faith Based Initiative to be engaged in disaster response in the community</a:t>
            </a:r>
          </a:p>
          <a:p>
            <a:endParaRPr lang="en-US" dirty="0" smtClean="0">
              <a:latin typeface="Arial" pitchFamily="34" charset="0"/>
              <a:ea typeface="Geneva" pitchFamily="121" charset="-128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ea typeface="Geneva" pitchFamily="121" charset="-128"/>
                <a:cs typeface="Arial" pitchFamily="34" charset="0"/>
              </a:rPr>
              <a:t>Red Cross welcomes your organization to assist primarily in sheltering efforts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1518DC3-699C-4747-ACC7-118CC45A8BDC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17, 2012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cap="small" dirty="0" smtClean="0"/>
              <a:t>Overview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ea typeface="Geneva" pitchFamily="121" charset="-128"/>
                <a:cs typeface="Arial" pitchFamily="34" charset="0"/>
              </a:rPr>
              <a:t>The National Shelter System (NSS) shows 1,818 Red Cross shelters in the state of Missouri</a:t>
            </a:r>
          </a:p>
          <a:p>
            <a:pPr lvl="1"/>
            <a:r>
              <a:rPr lang="en-US" dirty="0" smtClean="0">
                <a:latin typeface="Arial" pitchFamily="34" charset="0"/>
                <a:ea typeface="Geneva" pitchFamily="121" charset="-128"/>
                <a:cs typeface="Arial" pitchFamily="34" charset="0"/>
              </a:rPr>
              <a:t>595 of those shelters are in the Red Cross Kansas City Regional jurisdiction</a:t>
            </a:r>
          </a:p>
          <a:p>
            <a:pPr lvl="1"/>
            <a:r>
              <a:rPr lang="en-US" dirty="0" smtClean="0">
                <a:latin typeface="Arial" pitchFamily="34" charset="0"/>
                <a:ea typeface="Geneva" pitchFamily="121" charset="-128"/>
                <a:cs typeface="Arial" pitchFamily="34" charset="0"/>
              </a:rPr>
              <a:t>321 shelters are in the Greater Kansas City Chapter jurisdiction</a:t>
            </a:r>
          </a:p>
        </p:txBody>
      </p:sp>
      <p:sp>
        <p:nvSpPr>
          <p:cNvPr id="14340" name="Slide Number Placeholder 4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DC6768D-53EA-4C9A-8847-673AB4AF20FA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April 17, 2012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17, 2012</a:t>
            </a:r>
          </a:p>
        </p:txBody>
      </p:sp>
      <p:sp>
        <p:nvSpPr>
          <p:cNvPr id="15365" name="Slide Number Placeholder 3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E83B6C2-FC83-46C9-8DA3-29D9659C1487}" type="slidenum">
              <a:rPr lang="en-US" smtClean="0"/>
              <a:pPr/>
              <a:t>4</a:t>
            </a:fld>
            <a:endParaRPr lang="en-US" smtClean="0"/>
          </a:p>
        </p:txBody>
      </p:sp>
      <p:pic>
        <p:nvPicPr>
          <p:cNvPr id="15367" name="Picture 7" descr="C:\Users\Public\Documents\Consortium\Regional Groupings Map no chapters.jpg"/>
          <p:cNvPicPr>
            <a:picLocks noChangeAspect="1" noChangeArrowheads="1"/>
          </p:cNvPicPr>
          <p:nvPr/>
        </p:nvPicPr>
        <p:blipFill>
          <a:blip r:embed="rId2" cstate="print"/>
          <a:srcRect t="17500" b="17500"/>
          <a:stretch>
            <a:fillRect/>
          </a:stretch>
        </p:blipFill>
        <p:spPr bwMode="auto">
          <a:xfrm>
            <a:off x="2971800" y="1021080"/>
            <a:ext cx="5556738" cy="481584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143000" y="2895600"/>
            <a:ext cx="2286000" cy="8302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50000"/>
                    <a:lumOff val="50000"/>
                  </a:sysClr>
                </a:solidFill>
                <a:effectLst/>
                <a:uLnTx/>
                <a:uFillTx/>
                <a:latin typeface="Calibri"/>
              </a:rPr>
              <a:t>Kansas City Region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50000"/>
                    <a:lumOff val="50000"/>
                  </a:sysClr>
                </a:solidFill>
                <a:effectLst/>
                <a:uLnTx/>
                <a:uFillTx/>
                <a:latin typeface="Calibri"/>
              </a:rPr>
              <a:t>St Louis Region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50000"/>
                    <a:lumOff val="50000"/>
                  </a:sysClr>
                </a:solidFill>
                <a:effectLst/>
                <a:uLnTx/>
                <a:uFillTx/>
                <a:latin typeface="Calibri"/>
              </a:rPr>
              <a:t>Southern MO Region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5800" y="2971800"/>
            <a:ext cx="385763" cy="15240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2625" y="3217863"/>
            <a:ext cx="385763" cy="152400"/>
          </a:xfrm>
          <a:prstGeom prst="rect">
            <a:avLst/>
          </a:prstGeom>
          <a:solidFill>
            <a:srgbClr val="00B0F0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5800" y="3448050"/>
            <a:ext cx="385763" cy="152400"/>
          </a:xfrm>
          <a:prstGeom prst="rect">
            <a:avLst/>
          </a:prstGeom>
          <a:solidFill>
            <a:srgbClr val="FFFF00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b="1" cap="small" dirty="0" smtClean="0"/>
              <a:t>Missouri Regional Groupings</a:t>
            </a:r>
            <a:endParaRPr lang="en-US" b="1" cap="small" dirty="0" smtClean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38600" y="5410200"/>
            <a:ext cx="342900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50000"/>
                    <a:lumOff val="50000"/>
                  </a:sysClr>
                </a:solidFill>
                <a:effectLst/>
                <a:uLnTx/>
                <a:uFillTx/>
                <a:latin typeface="Calibri"/>
              </a:rPr>
              <a:t>Map does not reflect non-Missouri counties included in Kansas City and St Louis Regions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6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cap="small" dirty="0" smtClean="0"/>
              <a:t>Advantages to Partnering with Red Cross</a:t>
            </a: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Support from Red Cross in managing the shelters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Before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During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After</a:t>
            </a:r>
          </a:p>
          <a:p>
            <a:pPr>
              <a:lnSpc>
                <a:spcPct val="90000"/>
              </a:lnSpc>
            </a:pPr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Free training from experienced Red Cross instructors</a:t>
            </a:r>
          </a:p>
          <a:p>
            <a:pPr>
              <a:lnSpc>
                <a:spcPct val="90000"/>
              </a:lnSpc>
            </a:pPr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Over 110 years of sheltering experience--experts in the field</a:t>
            </a:r>
          </a:p>
          <a:p>
            <a:pPr>
              <a:lnSpc>
                <a:spcPct val="90000"/>
              </a:lnSpc>
            </a:pPr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All or partial shelter costs covered by Red Cross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17, 2012</a:t>
            </a:r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BDA8926-7D7A-46BD-802E-7E57351E8C09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cap="small" dirty="0" smtClean="0"/>
              <a:t>Advantages of Serving as a</a:t>
            </a:r>
            <a:br>
              <a:rPr lang="en-US" b="1" cap="small" dirty="0" smtClean="0"/>
            </a:br>
            <a:r>
              <a:rPr lang="en-US" b="1" cap="small" dirty="0" smtClean="0"/>
              <a:t>Red Cross Shelter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sz="2400" smtClean="0">
              <a:latin typeface="Arial" pitchFamily="34" charset="0"/>
              <a:ea typeface="Geneva" pitchFamily="121" charset="-128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Liability shared by Red Cross </a:t>
            </a:r>
          </a:p>
          <a:p>
            <a:pPr>
              <a:lnSpc>
                <a:spcPct val="90000"/>
              </a:lnSpc>
            </a:pPr>
            <a:endParaRPr lang="en-US" smtClean="0">
              <a:latin typeface="Arial" pitchFamily="34" charset="0"/>
              <a:ea typeface="Geneva" pitchFamily="121" charset="-128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Training and guidelines on how to run a safe and effective shelter provided</a:t>
            </a:r>
          </a:p>
          <a:p>
            <a:pPr>
              <a:lnSpc>
                <a:spcPct val="90000"/>
              </a:lnSpc>
            </a:pPr>
            <a:endParaRPr lang="en-US" smtClean="0">
              <a:latin typeface="Arial" pitchFamily="34" charset="0"/>
              <a:ea typeface="Geneva" pitchFamily="121" charset="-128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Cots, blankets and food supplied by Red Cross </a:t>
            </a:r>
          </a:p>
          <a:p>
            <a:pPr>
              <a:lnSpc>
                <a:spcPct val="90000"/>
              </a:lnSpc>
            </a:pPr>
            <a:endParaRPr lang="en-US" smtClean="0">
              <a:latin typeface="Arial" pitchFamily="34" charset="0"/>
              <a:ea typeface="Geneva" pitchFamily="121" charset="-128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Faith Based Organization (FBO) volunteers can serve with Red Cross beyond the local disaster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95C5D43-E05E-43C5-B2A5-037032D95DFE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17, 2012</a:t>
            </a: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cap="small" dirty="0" smtClean="0"/>
              <a:t>Types of Red Cross Shelters</a:t>
            </a:r>
          </a:p>
        </p:txBody>
      </p:sp>
      <p:sp>
        <p:nvSpPr>
          <p:cNvPr id="18435" name="Rectangl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smtClean="0">
              <a:latin typeface="Arial" pitchFamily="34" charset="0"/>
              <a:ea typeface="Geneva" pitchFamily="121" charset="-128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Red Cross Managed Shelter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mtClean="0">
              <a:latin typeface="Arial" pitchFamily="34" charset="0"/>
              <a:ea typeface="Geneva" pitchFamily="121" charset="-128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Red Cross Partner Shelter</a:t>
            </a:r>
          </a:p>
          <a:p>
            <a:pPr>
              <a:lnSpc>
                <a:spcPct val="90000"/>
              </a:lnSpc>
            </a:pPr>
            <a:endParaRPr lang="en-US" smtClean="0">
              <a:latin typeface="Arial" pitchFamily="34" charset="0"/>
              <a:ea typeface="Geneva" pitchFamily="121" charset="-128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latin typeface="Arial" pitchFamily="34" charset="0"/>
                <a:ea typeface="Geneva" pitchFamily="121" charset="-128"/>
                <a:cs typeface="Arial" pitchFamily="34" charset="0"/>
              </a:rPr>
              <a:t>Red Cross Supported Shelter</a:t>
            </a:r>
          </a:p>
          <a:p>
            <a:endParaRPr lang="en-US" smtClean="0">
              <a:latin typeface="Arial" pitchFamily="34" charset="0"/>
              <a:ea typeface="Geneva" pitchFamily="121" charset="-128"/>
              <a:cs typeface="Arial" pitchFamily="34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5E94C8F-2AB8-41AA-8B99-22B74383AF44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17, 2012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cap="small" dirty="0" smtClean="0"/>
              <a:t>Red Cross Shelter Options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Font typeface="Wingdings 3" pitchFamily="18" charset="2"/>
              <a:buNone/>
              <a:defRPr/>
            </a:pPr>
            <a:r>
              <a:rPr lang="en-US" b="1" cap="small" dirty="0" smtClean="0"/>
              <a:t>Red Cross Managed Shelter</a:t>
            </a:r>
          </a:p>
          <a:p>
            <a:pPr>
              <a:defRPr/>
            </a:pPr>
            <a:r>
              <a:rPr lang="en-US" dirty="0" smtClean="0"/>
              <a:t>Opened and fully operated by Red Cross</a:t>
            </a:r>
          </a:p>
          <a:p>
            <a:pPr>
              <a:defRPr/>
            </a:pPr>
            <a:r>
              <a:rPr lang="en-US" dirty="0" smtClean="0"/>
              <a:t>Red Cross will provide all necessary leadership, trained volunteers, supplies (including food, bedding, signage) and services such as disaster health and mental health services for duration of the disaster</a:t>
            </a:r>
          </a:p>
          <a:p>
            <a:pPr>
              <a:defRPr/>
            </a:pPr>
            <a:r>
              <a:rPr lang="en-US" dirty="0" smtClean="0"/>
              <a:t>Only a suitable location is needed to run these full service shelters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6F46D30-BE3F-422D-A5B4-EE92B80FEAF4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17, 2012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cap="small" dirty="0" smtClean="0"/>
              <a:t>Red Cross Shelter Options </a:t>
            </a:r>
            <a:r>
              <a:rPr lang="en-US" sz="2400" i="1" dirty="0" smtClean="0"/>
              <a:t>(cont’d)</a:t>
            </a:r>
          </a:p>
        </p:txBody>
      </p:sp>
      <p:sp>
        <p:nvSpPr>
          <p:cNvPr id="28675" name="Rectangle 3"/>
          <p:cNvSpPr>
            <a:spLocks noGrp="1"/>
          </p:cNvSpPr>
          <p:nvPr>
            <p:ph type="body" sz="quarter" idx="12"/>
          </p:nvPr>
        </p:nvSpPr>
        <p:spPr>
          <a:xfrm>
            <a:off x="457200" y="1592263"/>
            <a:ext cx="8001000" cy="4089400"/>
          </a:xfrm>
        </p:spPr>
        <p:txBody>
          <a:bodyPr/>
          <a:lstStyle/>
          <a:p>
            <a:pPr>
              <a:buFont typeface="Wingdings 3" pitchFamily="18" charset="2"/>
              <a:buNone/>
              <a:defRPr/>
            </a:pPr>
            <a:r>
              <a:rPr lang="en-US" b="1" cap="small" dirty="0" smtClean="0"/>
              <a:t>Red Cross Partner Shelter</a:t>
            </a:r>
          </a:p>
          <a:p>
            <a:pPr>
              <a:defRPr/>
            </a:pPr>
            <a:r>
              <a:rPr lang="en-US" dirty="0" smtClean="0"/>
              <a:t>With training, these locations work closely with Red Cross disaster operation management over the course of a disaster.</a:t>
            </a:r>
          </a:p>
          <a:p>
            <a:pPr>
              <a:defRPr/>
            </a:pPr>
            <a:r>
              <a:rPr lang="en-US" dirty="0" smtClean="0"/>
              <a:t>Utilizing a combined volunteer base, these sites can receive full support (management, supplies, bedding, food, disaster expense reimbursement and shared liability).</a:t>
            </a:r>
          </a:p>
          <a:p>
            <a:pPr>
              <a:defRPr/>
            </a:pPr>
            <a:endParaRPr lang="en-US" sz="2300" dirty="0" smtClean="0"/>
          </a:p>
          <a:p>
            <a:pPr>
              <a:defRPr/>
            </a:pPr>
            <a:endParaRPr lang="en-US" sz="2300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1142D65-849E-4F4F-A010-D289A83D0DB4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17, 2012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d Cross Theme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C80000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3C3E3E"/>
      </a:accent6>
      <a:hlink>
        <a:srgbClr val="1973B1"/>
      </a:hlink>
      <a:folHlink>
        <a:srgbClr val="3D56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</TotalTime>
  <Words>658</Words>
  <Application>Microsoft Office PowerPoint</Application>
  <PresentationFormat>On-screen Show (4:3)</PresentationFormat>
  <Paragraphs>122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Times New Roman</vt:lpstr>
      <vt:lpstr>Arial</vt:lpstr>
      <vt:lpstr>Geneva</vt:lpstr>
      <vt:lpstr>Wingdings</vt:lpstr>
      <vt:lpstr>Georgia</vt:lpstr>
      <vt:lpstr>Wingdings 3</vt:lpstr>
      <vt:lpstr>Red Cross Theme</vt:lpstr>
      <vt:lpstr>Missouri Faith-Based Organization Initiative</vt:lpstr>
      <vt:lpstr>Welcome</vt:lpstr>
      <vt:lpstr>Overview</vt:lpstr>
      <vt:lpstr>Missouri Regional Groupings</vt:lpstr>
      <vt:lpstr>Advantages to Partnering with Red Cross</vt:lpstr>
      <vt:lpstr>Advantages of Serving as a Red Cross Shelter</vt:lpstr>
      <vt:lpstr>Types of Red Cross Shelters</vt:lpstr>
      <vt:lpstr>Red Cross Shelter Options</vt:lpstr>
      <vt:lpstr>Red Cross Shelter Options (cont’d)</vt:lpstr>
      <vt:lpstr>Slide 10</vt:lpstr>
      <vt:lpstr>Other Service Options</vt:lpstr>
      <vt:lpstr>Training Options/Requirements </vt:lpstr>
      <vt:lpstr>Agreement To Become Shelter</vt:lpstr>
      <vt:lpstr>Agreement To Become Shelter (cont’d)</vt:lpstr>
      <vt:lpstr>Next Steps</vt:lpstr>
      <vt:lpstr>Contact 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 Blackmore</dc:creator>
  <cp:lastModifiedBy>Owner</cp:lastModifiedBy>
  <cp:revision>39</cp:revision>
  <cp:lastPrinted>1601-01-01T00:00:00Z</cp:lastPrinted>
  <dcterms:created xsi:type="dcterms:W3CDTF">1601-01-01T00:00:00Z</dcterms:created>
  <dcterms:modified xsi:type="dcterms:W3CDTF">2012-04-20T12:52:28Z</dcterms:modified>
</cp:coreProperties>
</file>