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71" r:id="rId3"/>
    <p:sldId id="272" r:id="rId4"/>
    <p:sldId id="267"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260" r:id="rId25"/>
    <p:sldId id="263" r:id="rId26"/>
    <p:sldId id="262" r:id="rId27"/>
    <p:sldId id="257" r:id="rId28"/>
    <p:sldId id="258" r:id="rId29"/>
    <p:sldId id="261" r:id="rId30"/>
    <p:sldId id="269" r:id="rId31"/>
    <p:sldId id="315" r:id="rId32"/>
    <p:sldId id="316" r:id="rId33"/>
    <p:sldId id="274" r:id="rId34"/>
    <p:sldId id="275" r:id="rId35"/>
    <p:sldId id="293" r:id="rId36"/>
    <p:sldId id="273" r:id="rId37"/>
    <p:sldId id="31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58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89290C-8D49-4751-9377-A22EECD28D3C}" type="datetimeFigureOut">
              <a:rPr lang="en-US" smtClean="0"/>
              <a:pPr/>
              <a:t>4/23/2012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8C125-4B8E-4F99-813C-F5DBAEE93D6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68C125-4B8E-4F99-813C-F5DBAEE93D6E}"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ACS is</a:t>
            </a:r>
            <a:r>
              <a:rPr lang="en-US" baseline="0" dirty="0" smtClean="0"/>
              <a:t> currently operating this warehouse in Joplin, MO together with the State of Missouri for the relief effort in that area.  [Next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warehouse managers receipt the merchandise</a:t>
            </a:r>
            <a:r>
              <a:rPr lang="en-US" baseline="0" dirty="0" smtClean="0"/>
              <a:t> that comes to us and we can track items that are earmarked for specific organizations and projects or can be made available to the generally affected public per the request of the donors.  [Next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ACS tracks and processes the goods as a fiduciary agent for the donors using our charitable 501 © 3 status.  [Next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May</a:t>
            </a:r>
            <a:r>
              <a:rPr lang="en-US" baseline="0" dirty="0" smtClean="0"/>
              <a:t> 28, 2011 the MAW looked like this…[Next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few weeks later it looked like this….Millions of dollars of goods have been processed to the survivors through this warehouse.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ACS has played a lead role in this warehousing</a:t>
            </a:r>
            <a:r>
              <a:rPr lang="en-US" baseline="0" dirty="0" smtClean="0"/>
              <a:t> enterprise…it would not be nearly so successful without the thousands of volunteers….[Next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gave of themselves</a:t>
            </a: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helped to break down mixed pallets of donated</a:t>
            </a:r>
            <a:r>
              <a:rPr lang="en-US" baseline="0" dirty="0" smtClean="0"/>
              <a:t> goods and sorted them by their categories for easy distribution.  This has become one of the most successful warehousing operations inside a disaster zone.  Thanks to the state of Missouri and FEMA for most of the funding of the operation, the ACS Management teams and the thousands of volunteers that performed many hours of service, the MAW is still filling a needed role in Joplin.  </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system needs to be in place to adequately receive and sort donated</a:t>
            </a:r>
            <a:r>
              <a:rPr lang="en-US" baseline="0" dirty="0" smtClean="0"/>
              <a:t> goods so that it can be effectively distributed to disaster survivors.  But a secondary but almost equal benefit is to avoid the disaster within the disaster….[Next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live in a generous country and people want to help….[Net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if they cannot find the right place to go to after trucking their goods hundreds of miles….what you see here can happen…</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supposed to look like this…..[Next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Adventist</a:t>
            </a:r>
            <a:r>
              <a:rPr lang="en-US" baseline="0" dirty="0" smtClean="0"/>
              <a:t> Community Services – Disaster Response takes this…….[Next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converts it all into this all sorted by their</a:t>
            </a:r>
            <a:r>
              <a:rPr lang="en-US" baseline="0" dirty="0" smtClean="0"/>
              <a:t> classifications for easy retrieval and distributed to the distribution points in a disaster zone.  [Next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known as a MAW</a:t>
            </a:r>
            <a:r>
              <a:rPr lang="en-US" baseline="0" dirty="0" smtClean="0"/>
              <a:t> or Multi Agency Warehouse….[Next Slide]</a:t>
            </a:r>
            <a:endParaRPr lang="en-US" dirty="0"/>
          </a:p>
        </p:txBody>
      </p:sp>
      <p:sp>
        <p:nvSpPr>
          <p:cNvPr id="4" name="Slide Number Placeholder 3"/>
          <p:cNvSpPr>
            <a:spLocks noGrp="1"/>
          </p:cNvSpPr>
          <p:nvPr>
            <p:ph type="sldNum" sz="quarter" idx="10"/>
          </p:nvPr>
        </p:nvSpPr>
        <p:spPr/>
        <p:txBody>
          <a:bodyPr/>
          <a:lstStyle/>
          <a:p>
            <a:fld id="{B2C9739F-6164-4F90-8121-E2FC7A123829}"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5D73E74-45EB-45A3-985A-A54CEC2E1778}" type="datetimeFigureOut">
              <a:rPr lang="en-US" smtClean="0"/>
              <a:pPr/>
              <a:t>4/23/2012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276953C-5E81-45E7-931E-C6BAA0655E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5D73E74-45EB-45A3-985A-A54CEC2E1778}" type="datetimeFigureOut">
              <a:rPr lang="en-US" smtClean="0"/>
              <a:pPr/>
              <a:t>4/23/2012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7276953C-5E81-45E7-931E-C6BAA0655ED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5D73E74-45EB-45A3-985A-A54CEC2E1778}" type="datetimeFigureOut">
              <a:rPr lang="en-US" smtClean="0"/>
              <a:pPr/>
              <a:t>4/23/2012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7276953C-5E81-45E7-931E-C6BAA0655ED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5D73E74-45EB-45A3-985A-A54CEC2E1778}" type="datetimeFigureOut">
              <a:rPr lang="en-US" smtClean="0"/>
              <a:pPr/>
              <a:t>4/23/2012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7276953C-5E81-45E7-931E-C6BAA0655ED3}"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5D73E74-45EB-45A3-985A-A54CEC2E1778}" type="datetimeFigureOut">
              <a:rPr lang="en-US" smtClean="0"/>
              <a:pPr/>
              <a:t>4/23/2012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7276953C-5E81-45E7-931E-C6BAA0655ED3}"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5D73E74-45EB-45A3-985A-A54CEC2E1778}" type="datetimeFigureOut">
              <a:rPr lang="en-US" smtClean="0"/>
              <a:pPr/>
              <a:t>4/23/2012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7276953C-5E81-45E7-931E-C6BAA0655ED3}"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5D73E74-45EB-45A3-985A-A54CEC2E1778}" type="datetimeFigureOut">
              <a:rPr lang="en-US" smtClean="0"/>
              <a:pPr/>
              <a:t>4/23/2012</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7276953C-5E81-45E7-931E-C6BAA0655ED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5D73E74-45EB-45A3-985A-A54CEC2E1778}" type="datetimeFigureOut">
              <a:rPr lang="en-US" smtClean="0"/>
              <a:pPr/>
              <a:t>4/23/2012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7276953C-5E81-45E7-931E-C6BAA0655ED3}"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5D73E74-45EB-45A3-985A-A54CEC2E1778}" type="datetimeFigureOut">
              <a:rPr lang="en-US" smtClean="0"/>
              <a:pPr/>
              <a:t>4/23/2012</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7276953C-5E81-45E7-931E-C6BAA0655ED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5D73E74-45EB-45A3-985A-A54CEC2E1778}" type="datetimeFigureOut">
              <a:rPr lang="en-US" smtClean="0"/>
              <a:pPr/>
              <a:t>4/23/2012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7276953C-5E81-45E7-931E-C6BAA0655ED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5D73E74-45EB-45A3-985A-A54CEC2E1778}" type="datetimeFigureOut">
              <a:rPr lang="en-US" smtClean="0"/>
              <a:pPr/>
              <a:t>4/23/2012</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276953C-5E81-45E7-931E-C6BAA0655ED3}"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5D73E74-45EB-45A3-985A-A54CEC2E1778}" type="datetimeFigureOut">
              <a:rPr lang="en-US" smtClean="0"/>
              <a:pPr/>
              <a:t>4/23/2012</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276953C-5E81-45E7-931E-C6BAA0655ED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829761"/>
          </a:xfrm>
        </p:spPr>
        <p:txBody>
          <a:bodyPr>
            <a:normAutofit fontScale="90000"/>
          </a:bodyPr>
          <a:lstStyle/>
          <a:p>
            <a:r>
              <a:rPr lang="en-US" dirty="0" smtClean="0"/>
              <a:t>Donations </a:t>
            </a:r>
            <a:r>
              <a:rPr lang="en-US" dirty="0" smtClean="0"/>
              <a:t/>
            </a:r>
            <a:br>
              <a:rPr lang="en-US" dirty="0" smtClean="0"/>
            </a:br>
            <a:r>
              <a:rPr lang="en-US" dirty="0" smtClean="0"/>
              <a:t>and </a:t>
            </a:r>
            <a:br>
              <a:rPr lang="en-US" dirty="0" smtClean="0"/>
            </a:br>
            <a:r>
              <a:rPr lang="en-US" dirty="0" smtClean="0"/>
              <a:t>Volunteer </a:t>
            </a:r>
            <a:r>
              <a:rPr lang="en-US" dirty="0" smtClean="0"/>
              <a:t>Management</a:t>
            </a:r>
            <a:endParaRPr lang="en-US" dirty="0"/>
          </a:p>
        </p:txBody>
      </p:sp>
      <p:sp>
        <p:nvSpPr>
          <p:cNvPr id="3" name="Subtitle 2"/>
          <p:cNvSpPr>
            <a:spLocks noGrp="1"/>
          </p:cNvSpPr>
          <p:nvPr>
            <p:ph type="subTitle" idx="1"/>
          </p:nvPr>
        </p:nvSpPr>
        <p:spPr>
          <a:xfrm>
            <a:off x="609600" y="2362200"/>
            <a:ext cx="7772400" cy="2331993"/>
          </a:xfrm>
        </p:spPr>
        <p:txBody>
          <a:bodyPr>
            <a:normAutofit fontScale="70000" lnSpcReduction="20000"/>
          </a:bodyPr>
          <a:lstStyle/>
          <a:p>
            <a:r>
              <a:rPr lang="en-US" sz="4000" b="1" dirty="0" smtClean="0"/>
              <a:t>Avoiding the Second Disaster</a:t>
            </a:r>
          </a:p>
          <a:p>
            <a:endParaRPr lang="en-US" i="1" dirty="0" smtClean="0"/>
          </a:p>
          <a:p>
            <a:r>
              <a:rPr lang="en-US" b="1" i="1" dirty="0" smtClean="0"/>
              <a:t>Roy Weeden</a:t>
            </a:r>
          </a:p>
          <a:p>
            <a:r>
              <a:rPr lang="en-US" sz="2400" b="1" i="1" dirty="0" smtClean="0"/>
              <a:t>Director,</a:t>
            </a:r>
          </a:p>
          <a:p>
            <a:r>
              <a:rPr lang="en-US" sz="2400" b="1" i="1" dirty="0" smtClean="0"/>
              <a:t>Missouri </a:t>
            </a:r>
            <a:r>
              <a:rPr lang="en-US" sz="2400" b="1" i="1" dirty="0" smtClean="0"/>
              <a:t>Adventist Community Services – Disaster Response</a:t>
            </a:r>
          </a:p>
          <a:p>
            <a:r>
              <a:rPr lang="en-US" sz="2400" b="1" i="1" dirty="0" smtClean="0"/>
              <a:t>and</a:t>
            </a:r>
            <a:endParaRPr lang="en-US" sz="2400" b="1" i="1" dirty="0" smtClean="0"/>
          </a:p>
          <a:p>
            <a:r>
              <a:rPr lang="en-US" sz="2400" b="1" i="1" dirty="0" smtClean="0"/>
              <a:t>Chair,</a:t>
            </a:r>
          </a:p>
          <a:p>
            <a:r>
              <a:rPr lang="en-US" sz="2400" b="1" i="1" dirty="0" smtClean="0"/>
              <a:t>Missouri </a:t>
            </a:r>
            <a:r>
              <a:rPr lang="en-US" sz="2400" b="1" i="1" dirty="0" smtClean="0"/>
              <a:t>VOAD</a:t>
            </a:r>
            <a:endParaRPr lang="en-US"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61.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68.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74.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30 - Copy.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32.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35 - Copy.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05.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67 - Copy.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84 - Copy.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86 - Copy.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51547_10150195595550458_621840457_7429439_4627802_n.JPG"/>
          <p:cNvPicPr>
            <a:picLocks noGrp="1" noChangeAspect="1"/>
          </p:cNvPicPr>
          <p:nvPr>
            <p:ph idx="1"/>
          </p:nvPr>
        </p:nvPicPr>
        <p:blipFill>
          <a:blip r:embed="rId2" cstate="print"/>
          <a:stretch>
            <a:fillRect/>
          </a:stretch>
        </p:blipFill>
        <p:spPr>
          <a:xfrm>
            <a:off x="564326" y="685800"/>
            <a:ext cx="8015347" cy="5321300"/>
          </a:xfrm>
        </p:spPr>
      </p:pic>
      <p:sp>
        <p:nvSpPr>
          <p:cNvPr id="5" name="Title 4"/>
          <p:cNvSpPr>
            <a:spLocks noGrp="1"/>
          </p:cNvSpPr>
          <p:nvPr>
            <p:ph type="title"/>
          </p:nvPr>
        </p:nvSpPr>
        <p:spPr>
          <a:xfrm>
            <a:off x="457200" y="152400"/>
            <a:ext cx="8229600" cy="457200"/>
          </a:xfrm>
        </p:spPr>
        <p:txBody>
          <a:bodyPr>
            <a:normAutofit fontScale="90000"/>
          </a:bodyPr>
          <a:lstStyle/>
          <a:p>
            <a:r>
              <a:rPr lang="en-US" dirty="0" smtClean="0"/>
              <a:t>Joplin, MO</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76.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52.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40.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70.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a:t>
            </a:r>
            <a:r>
              <a:rPr lang="en-US" dirty="0" smtClean="0"/>
              <a:t>utpouring of Assistance Overwhelming</a:t>
            </a:r>
          </a:p>
          <a:p>
            <a:r>
              <a:rPr lang="en-US" dirty="0" smtClean="0"/>
              <a:t>Need for Storage</a:t>
            </a:r>
          </a:p>
          <a:p>
            <a:r>
              <a:rPr lang="en-US" dirty="0" smtClean="0"/>
              <a:t>Initial lack of a Coordinated Response</a:t>
            </a:r>
          </a:p>
          <a:p>
            <a:r>
              <a:rPr lang="en-US" dirty="0" smtClean="0"/>
              <a:t> Seeking Donated Space</a:t>
            </a:r>
          </a:p>
          <a:p>
            <a:r>
              <a:rPr lang="en-US" dirty="0" smtClean="0"/>
              <a:t>Spontaneous Points of Distribution (POD) throughout the city</a:t>
            </a:r>
          </a:p>
        </p:txBody>
      </p:sp>
      <p:sp>
        <p:nvSpPr>
          <p:cNvPr id="2" name="Title 1"/>
          <p:cNvSpPr>
            <a:spLocks noGrp="1"/>
          </p:cNvSpPr>
          <p:nvPr>
            <p:ph type="title"/>
          </p:nvPr>
        </p:nvSpPr>
        <p:spPr/>
        <p:txBody>
          <a:bodyPr/>
          <a:lstStyle/>
          <a:p>
            <a:r>
              <a:rPr lang="en-US" dirty="0" smtClean="0"/>
              <a:t>Challenges</a:t>
            </a:r>
            <a:endParaRPr lang="en-US" dirty="0"/>
          </a:p>
        </p:txBody>
      </p:sp>
      <p:pic>
        <p:nvPicPr>
          <p:cNvPr id="4" name="Picture 3" descr="warehouse 1.JPG"/>
          <p:cNvPicPr>
            <a:picLocks noChangeAspect="1"/>
          </p:cNvPicPr>
          <p:nvPr/>
        </p:nvPicPr>
        <p:blipFill>
          <a:blip r:embed="rId2" cstate="print"/>
          <a:stretch>
            <a:fillRect/>
          </a:stretch>
        </p:blipFill>
        <p:spPr>
          <a:xfrm>
            <a:off x="4572000" y="3810000"/>
            <a:ext cx="4419600" cy="28956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MSSU Physical Plant</a:t>
            </a:r>
          </a:p>
          <a:p>
            <a:pPr lvl="1"/>
            <a:r>
              <a:rPr lang="en-US" dirty="0" smtClean="0"/>
              <a:t>Opened immediately </a:t>
            </a:r>
          </a:p>
          <a:p>
            <a:pPr lvl="1"/>
            <a:r>
              <a:rPr lang="en-US" dirty="0" smtClean="0"/>
              <a:t>10,000 sq. ft.</a:t>
            </a:r>
          </a:p>
          <a:p>
            <a:pPr lvl="1"/>
            <a:r>
              <a:rPr lang="en-US" dirty="0" smtClean="0"/>
              <a:t>AmeriCorps</a:t>
            </a:r>
          </a:p>
          <a:p>
            <a:pPr lvl="1"/>
            <a:r>
              <a:rPr lang="en-US" dirty="0" smtClean="0"/>
              <a:t>Accepted all donations</a:t>
            </a:r>
          </a:p>
          <a:p>
            <a:pPr lvl="1"/>
            <a:r>
              <a:rPr lang="en-US" dirty="0" smtClean="0"/>
              <a:t>On line for one week only</a:t>
            </a:r>
            <a:endParaRPr lang="en-US" dirty="0"/>
          </a:p>
        </p:txBody>
      </p:sp>
      <p:sp>
        <p:nvSpPr>
          <p:cNvPr id="2" name="Title 1"/>
          <p:cNvSpPr>
            <a:spLocks noGrp="1"/>
          </p:cNvSpPr>
          <p:nvPr>
            <p:ph type="title"/>
          </p:nvPr>
        </p:nvSpPr>
        <p:spPr/>
        <p:txBody>
          <a:bodyPr>
            <a:normAutofit fontScale="90000"/>
          </a:bodyPr>
          <a:lstStyle/>
          <a:p>
            <a:r>
              <a:rPr lang="en-US" dirty="0" smtClean="0"/>
              <a:t>Missouri Southern State University Warehouse</a:t>
            </a:r>
            <a:endParaRPr lang="en-US" dirty="0"/>
          </a:p>
        </p:txBody>
      </p:sp>
      <p:pic>
        <p:nvPicPr>
          <p:cNvPr id="5" name="Picture 4" descr="MSSU warehouse 1.JPG"/>
          <p:cNvPicPr>
            <a:picLocks noChangeAspect="1"/>
          </p:cNvPicPr>
          <p:nvPr/>
        </p:nvPicPr>
        <p:blipFill>
          <a:blip r:embed="rId2" cstate="print"/>
          <a:stretch>
            <a:fillRect/>
          </a:stretch>
        </p:blipFill>
        <p:spPr>
          <a:xfrm>
            <a:off x="5105400" y="2971800"/>
            <a:ext cx="3886200" cy="3657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Joplin, MO 22,000 sq. ft.</a:t>
            </a:r>
          </a:p>
          <a:p>
            <a:pPr lvl="1"/>
            <a:r>
              <a:rPr lang="en-US" dirty="0" smtClean="0"/>
              <a:t>Donated to Joplin (one month)</a:t>
            </a:r>
          </a:p>
          <a:p>
            <a:pPr lvl="1"/>
            <a:r>
              <a:rPr lang="en-US" dirty="0" smtClean="0"/>
              <a:t>AmeriCorps</a:t>
            </a:r>
          </a:p>
          <a:p>
            <a:pPr lvl="1"/>
            <a:r>
              <a:rPr lang="en-US" dirty="0" smtClean="0"/>
              <a:t>MSSU inventory</a:t>
            </a:r>
          </a:p>
          <a:p>
            <a:pPr lvl="1"/>
            <a:r>
              <a:rPr lang="en-US" dirty="0" smtClean="0"/>
              <a:t>Donations from across the country </a:t>
            </a:r>
          </a:p>
          <a:p>
            <a:pPr lvl="2"/>
            <a:r>
              <a:rPr lang="en-US" dirty="0" smtClean="0"/>
              <a:t>Water</a:t>
            </a:r>
          </a:p>
          <a:p>
            <a:pPr lvl="2"/>
            <a:r>
              <a:rPr lang="en-US" dirty="0" smtClean="0"/>
              <a:t>Food</a:t>
            </a:r>
          </a:p>
          <a:p>
            <a:pPr lvl="2"/>
            <a:r>
              <a:rPr lang="en-US" dirty="0" smtClean="0"/>
              <a:t>Clothes (sorted on site)</a:t>
            </a:r>
            <a:endParaRPr lang="en-US" dirty="0"/>
          </a:p>
        </p:txBody>
      </p:sp>
      <p:sp>
        <p:nvSpPr>
          <p:cNvPr id="2" name="Title 1"/>
          <p:cNvSpPr>
            <a:spLocks noGrp="1"/>
          </p:cNvSpPr>
          <p:nvPr>
            <p:ph type="title"/>
          </p:nvPr>
        </p:nvSpPr>
        <p:spPr/>
        <p:txBody>
          <a:bodyPr/>
          <a:lstStyle/>
          <a:p>
            <a:r>
              <a:rPr lang="en-US" dirty="0" smtClean="0"/>
              <a:t>Airport Warehouse</a:t>
            </a:r>
            <a:endParaRPr lang="en-US" dirty="0"/>
          </a:p>
        </p:txBody>
      </p:sp>
      <p:pic>
        <p:nvPicPr>
          <p:cNvPr id="5" name="Picture 4" descr="Airport warehouse 1.JPG"/>
          <p:cNvPicPr>
            <a:picLocks noChangeAspect="1"/>
          </p:cNvPicPr>
          <p:nvPr/>
        </p:nvPicPr>
        <p:blipFill>
          <a:blip r:embed="rId2" cstate="print"/>
          <a:stretch>
            <a:fillRect/>
          </a:stretch>
        </p:blipFill>
        <p:spPr>
          <a:xfrm>
            <a:off x="4648200" y="3581400"/>
            <a:ext cx="4424360" cy="304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Joplin, MO 60,000 sq. ft.</a:t>
            </a:r>
          </a:p>
          <a:p>
            <a:pPr lvl="1"/>
            <a:r>
              <a:rPr lang="en-US" dirty="0" smtClean="0"/>
              <a:t>State Funded</a:t>
            </a:r>
          </a:p>
          <a:p>
            <a:pPr lvl="1"/>
            <a:r>
              <a:rPr lang="en-US" dirty="0" smtClean="0"/>
              <a:t>Adventist Community Services</a:t>
            </a:r>
          </a:p>
          <a:p>
            <a:pPr lvl="2"/>
            <a:r>
              <a:rPr lang="en-US" dirty="0" smtClean="0"/>
              <a:t>Food</a:t>
            </a:r>
          </a:p>
          <a:p>
            <a:pPr lvl="2"/>
            <a:r>
              <a:rPr lang="en-US" dirty="0" smtClean="0"/>
              <a:t>Water</a:t>
            </a:r>
          </a:p>
          <a:p>
            <a:pPr lvl="2"/>
            <a:r>
              <a:rPr lang="en-US" dirty="0" smtClean="0"/>
              <a:t>Cleaning Supplies</a:t>
            </a:r>
          </a:p>
          <a:p>
            <a:pPr lvl="2"/>
            <a:r>
              <a:rPr lang="en-US" dirty="0" smtClean="0"/>
              <a:t>School Supplies</a:t>
            </a:r>
          </a:p>
          <a:p>
            <a:pPr lvl="2"/>
            <a:r>
              <a:rPr lang="en-US" dirty="0" smtClean="0"/>
              <a:t>Building Supplies</a:t>
            </a:r>
          </a:p>
          <a:p>
            <a:pPr lvl="2"/>
            <a:r>
              <a:rPr lang="en-US" dirty="0" smtClean="0"/>
              <a:t>ABC (Anything But Clothes)</a:t>
            </a:r>
          </a:p>
          <a:p>
            <a:pPr lvl="2">
              <a:buNone/>
            </a:pPr>
            <a:endParaRPr lang="en-US" dirty="0" smtClean="0"/>
          </a:p>
          <a:p>
            <a:pPr lvl="2"/>
            <a:endParaRPr lang="en-US" dirty="0" smtClean="0"/>
          </a:p>
          <a:p>
            <a:pPr lvl="1">
              <a:buNone/>
            </a:pPr>
            <a:endParaRPr lang="en-US" dirty="0"/>
          </a:p>
        </p:txBody>
      </p:sp>
      <p:sp>
        <p:nvSpPr>
          <p:cNvPr id="2" name="Title 1"/>
          <p:cNvSpPr>
            <a:spLocks noGrp="1"/>
          </p:cNvSpPr>
          <p:nvPr>
            <p:ph type="title"/>
          </p:nvPr>
        </p:nvSpPr>
        <p:spPr/>
        <p:txBody>
          <a:bodyPr>
            <a:normAutofit fontScale="90000"/>
          </a:bodyPr>
          <a:lstStyle/>
          <a:p>
            <a:r>
              <a:rPr lang="en-US" dirty="0" smtClean="0"/>
              <a:t>Joplin Multi-Agency Donations Warehouse</a:t>
            </a:r>
            <a:endParaRPr lang="en-US" dirty="0"/>
          </a:p>
        </p:txBody>
      </p:sp>
      <p:pic>
        <p:nvPicPr>
          <p:cNvPr id="4" name="Picture 3" descr="warehouse 2.JPG"/>
          <p:cNvPicPr>
            <a:picLocks noChangeAspect="1"/>
          </p:cNvPicPr>
          <p:nvPr/>
        </p:nvPicPr>
        <p:blipFill>
          <a:blip r:embed="rId2" cstate="print"/>
          <a:stretch>
            <a:fillRect/>
          </a:stretch>
        </p:blipFill>
        <p:spPr>
          <a:xfrm>
            <a:off x="5181600" y="3124200"/>
            <a:ext cx="3810000" cy="35814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Marshfield, MO 72,000 Sq. Ft.</a:t>
            </a:r>
          </a:p>
          <a:p>
            <a:pPr lvl="1"/>
            <a:r>
              <a:rPr lang="en-US" dirty="0" smtClean="0"/>
              <a:t>Volunteers from Webster County</a:t>
            </a:r>
          </a:p>
          <a:p>
            <a:pPr lvl="2"/>
            <a:r>
              <a:rPr lang="en-US" dirty="0"/>
              <a:t>F</a:t>
            </a:r>
            <a:r>
              <a:rPr lang="en-US" dirty="0" smtClean="0"/>
              <a:t>acility donated along with most equipment</a:t>
            </a:r>
          </a:p>
          <a:p>
            <a:pPr lvl="2"/>
            <a:r>
              <a:rPr lang="en-US" dirty="0" smtClean="0"/>
              <a:t>Accepting trucks from across the country</a:t>
            </a:r>
          </a:p>
          <a:p>
            <a:pPr lvl="2"/>
            <a:r>
              <a:rPr lang="en-US" dirty="0" smtClean="0"/>
              <a:t>No items turned away</a:t>
            </a:r>
          </a:p>
          <a:p>
            <a:pPr lvl="2"/>
            <a:endParaRPr lang="en-US" dirty="0" smtClean="0"/>
          </a:p>
          <a:p>
            <a:pPr lvl="2"/>
            <a:endParaRPr lang="en-US" dirty="0"/>
          </a:p>
        </p:txBody>
      </p:sp>
      <p:sp>
        <p:nvSpPr>
          <p:cNvPr id="2" name="Title 1"/>
          <p:cNvSpPr>
            <a:spLocks noGrp="1"/>
          </p:cNvSpPr>
          <p:nvPr>
            <p:ph type="title"/>
          </p:nvPr>
        </p:nvSpPr>
        <p:spPr/>
        <p:txBody>
          <a:bodyPr/>
          <a:lstStyle/>
          <a:p>
            <a:r>
              <a:rPr lang="en-US" dirty="0" smtClean="0"/>
              <a:t>Marshfield Warehouse</a:t>
            </a:r>
            <a:endParaRPr lang="en-US" dirty="0"/>
          </a:p>
        </p:txBody>
      </p:sp>
      <p:pic>
        <p:nvPicPr>
          <p:cNvPr id="5" name="Picture 4" descr="Marshfield warehouse 2.JPG"/>
          <p:cNvPicPr>
            <a:picLocks noChangeAspect="1"/>
          </p:cNvPicPr>
          <p:nvPr/>
        </p:nvPicPr>
        <p:blipFill>
          <a:blip r:embed="rId2" cstate="print"/>
          <a:stretch>
            <a:fillRect/>
          </a:stretch>
        </p:blipFill>
        <p:spPr>
          <a:xfrm>
            <a:off x="5181600" y="3886200"/>
            <a:ext cx="38100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Marshfield 3.JPG"/>
          <p:cNvPicPr>
            <a:picLocks noChangeAspect="1"/>
          </p:cNvPicPr>
          <p:nvPr/>
        </p:nvPicPr>
        <p:blipFill>
          <a:blip r:embed="rId3" cstate="print"/>
          <a:stretch>
            <a:fillRect/>
          </a:stretch>
        </p:blipFill>
        <p:spPr>
          <a:xfrm>
            <a:off x="152400" y="4038600"/>
            <a:ext cx="48768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Neosho, MO 72,000 sq. ft.</a:t>
            </a:r>
          </a:p>
          <a:p>
            <a:pPr lvl="1"/>
            <a:r>
              <a:rPr lang="en-US" dirty="0" smtClean="0"/>
              <a:t>Clothes </a:t>
            </a:r>
          </a:p>
          <a:p>
            <a:pPr lvl="1"/>
            <a:r>
              <a:rPr lang="en-US" dirty="0" smtClean="0"/>
              <a:t>240 pallets of Water</a:t>
            </a:r>
          </a:p>
          <a:p>
            <a:r>
              <a:rPr lang="en-US" dirty="0" smtClean="0"/>
              <a:t>Carthage, MO 100,000 sq. ft.</a:t>
            </a:r>
          </a:p>
          <a:p>
            <a:pPr lvl="1"/>
            <a:r>
              <a:rPr lang="en-US" dirty="0"/>
              <a:t>	</a:t>
            </a:r>
            <a:r>
              <a:rPr lang="en-US" dirty="0" smtClean="0"/>
              <a:t>400 pallets of water                                                                                                                          </a:t>
            </a:r>
            <a:endParaRPr lang="en-US" dirty="0"/>
          </a:p>
        </p:txBody>
      </p:sp>
      <p:sp>
        <p:nvSpPr>
          <p:cNvPr id="2" name="Title 1"/>
          <p:cNvSpPr>
            <a:spLocks noGrp="1"/>
          </p:cNvSpPr>
          <p:nvPr>
            <p:ph type="title"/>
          </p:nvPr>
        </p:nvSpPr>
        <p:spPr/>
        <p:txBody>
          <a:bodyPr/>
          <a:lstStyle/>
          <a:p>
            <a:r>
              <a:rPr lang="en-US" dirty="0" smtClean="0"/>
              <a:t>Storage Facilities</a:t>
            </a:r>
            <a:endParaRPr lang="en-US" dirty="0"/>
          </a:p>
        </p:txBody>
      </p:sp>
      <p:pic>
        <p:nvPicPr>
          <p:cNvPr id="4" name="Picture 3" descr="Joplin Water.JPG"/>
          <p:cNvPicPr>
            <a:picLocks noChangeAspect="1"/>
          </p:cNvPicPr>
          <p:nvPr/>
        </p:nvPicPr>
        <p:blipFill>
          <a:blip r:embed="rId2" cstate="print"/>
          <a:stretch>
            <a:fillRect/>
          </a:stretch>
        </p:blipFill>
        <p:spPr>
          <a:xfrm>
            <a:off x="4419600" y="3276140"/>
            <a:ext cx="4495800" cy="342945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plin Photo 1.JPG"/>
          <p:cNvPicPr>
            <a:picLocks noChangeAspect="1"/>
          </p:cNvPicPr>
          <p:nvPr/>
        </p:nvPicPr>
        <p:blipFill>
          <a:blip r:embed="rId3" cstate="print"/>
          <a:stretch>
            <a:fillRect/>
          </a:stretch>
        </p:blipFill>
        <p:spPr>
          <a:xfrm rot="5400000">
            <a:off x="3695700" y="1409700"/>
            <a:ext cx="62484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Joplin Photo 3.JPG"/>
          <p:cNvPicPr>
            <a:picLocks noChangeAspect="1"/>
          </p:cNvPicPr>
          <p:nvPr/>
        </p:nvPicPr>
        <p:blipFill>
          <a:blip r:embed="rId4" cstate="print"/>
          <a:stretch>
            <a:fillRect/>
          </a:stretch>
        </p:blipFill>
        <p:spPr>
          <a:xfrm>
            <a:off x="0" y="609600"/>
            <a:ext cx="4495800"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828800" y="228600"/>
            <a:ext cx="5105400" cy="369332"/>
          </a:xfrm>
          <a:prstGeom prst="rect">
            <a:avLst/>
          </a:prstGeom>
          <a:noFill/>
        </p:spPr>
        <p:txBody>
          <a:bodyPr wrap="square" rtlCol="0">
            <a:spAutoFit/>
          </a:bodyPr>
          <a:lstStyle/>
          <a:p>
            <a:pPr algn="ctr"/>
            <a:r>
              <a:rPr lang="en-US" dirty="0" smtClean="0"/>
              <a:t>May 22, 2011- 5:41 p.m.</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lstStyle/>
          <a:p>
            <a:r>
              <a:rPr lang="en-US" dirty="0" smtClean="0"/>
              <a:t>Volunteer Management</a:t>
            </a:r>
            <a:endParaRPr lang="en-US" dirty="0"/>
          </a:p>
        </p:txBody>
      </p:sp>
      <p:pic>
        <p:nvPicPr>
          <p:cNvPr id="1026" name="Picture 2" descr="C:\Documents and Settings\mpickerel\Desktop\Mike\My Pictures\Joplin 2011-06-01 01.JPG"/>
          <p:cNvPicPr>
            <a:picLocks noGrp="1" noChangeAspect="1" noChangeArrowheads="1"/>
          </p:cNvPicPr>
          <p:nvPr>
            <p:ph idx="1"/>
          </p:nvPr>
        </p:nvPicPr>
        <p:blipFill>
          <a:blip r:embed="rId2" cstate="print"/>
          <a:srcRect/>
          <a:stretch>
            <a:fillRect/>
          </a:stretch>
        </p:blipFill>
        <p:spPr bwMode="auto">
          <a:xfrm>
            <a:off x="2032000" y="1839119"/>
            <a:ext cx="5080000" cy="3810000"/>
          </a:xfrm>
          <a:prstGeom prst="rect">
            <a:avLst/>
          </a:prstGeom>
          <a:noFill/>
        </p:spPr>
      </p:pic>
      <p:sp>
        <p:nvSpPr>
          <p:cNvPr id="7" name="TextBox 6"/>
          <p:cNvSpPr txBox="1"/>
          <p:nvPr/>
        </p:nvSpPr>
        <p:spPr>
          <a:xfrm>
            <a:off x="914400" y="1371600"/>
            <a:ext cx="5363969" cy="369332"/>
          </a:xfrm>
          <a:prstGeom prst="rect">
            <a:avLst/>
          </a:prstGeom>
          <a:noFill/>
        </p:spPr>
        <p:txBody>
          <a:bodyPr wrap="none" rtlCol="0">
            <a:spAutoFit/>
          </a:bodyPr>
          <a:lstStyle/>
          <a:p>
            <a:r>
              <a:rPr lang="en-US" dirty="0" smtClean="0"/>
              <a:t>Volunteers poured in from across the country.</a:t>
            </a:r>
            <a:endParaRPr lang="en-US" dirty="0"/>
          </a:p>
        </p:txBody>
      </p:sp>
      <p:sp>
        <p:nvSpPr>
          <p:cNvPr id="6" name="Rectangle 5"/>
          <p:cNvSpPr/>
          <p:nvPr/>
        </p:nvSpPr>
        <p:spPr>
          <a:xfrm>
            <a:off x="3429000" y="5791200"/>
            <a:ext cx="5257800" cy="923330"/>
          </a:xfrm>
          <a:prstGeom prst="rect">
            <a:avLst/>
          </a:prstGeom>
        </p:spPr>
        <p:txBody>
          <a:bodyPr wrap="square">
            <a:spAutoFit/>
          </a:bodyPr>
          <a:lstStyle/>
          <a:p>
            <a:pPr algn="r"/>
            <a:r>
              <a:rPr lang="en-US" dirty="0" smtClean="0"/>
              <a:t>Outside church groups and civic groups providing volunteer labor for debris removal and warehouse sorting.</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514600"/>
            <a:ext cx="8229600" cy="3581400"/>
          </a:xfrm>
        </p:spPr>
        <p:txBody>
          <a:bodyPr/>
          <a:lstStyle/>
          <a:p>
            <a:r>
              <a:rPr lang="en-US" dirty="0" smtClean="0"/>
              <a:t>Contact the Missouri VOAD (Roy)</a:t>
            </a:r>
          </a:p>
          <a:p>
            <a:r>
              <a:rPr lang="en-US" dirty="0" smtClean="0"/>
              <a:t>Contact SEMA (Mike Pickerel 573-526-9247)</a:t>
            </a:r>
          </a:p>
          <a:p>
            <a:r>
              <a:rPr lang="en-US" dirty="0" smtClean="0"/>
              <a:t>Contact Local Emergency Management Agency (See SEMA Web Site for EM Director List)</a:t>
            </a:r>
          </a:p>
          <a:p>
            <a:r>
              <a:rPr lang="en-US" dirty="0" smtClean="0"/>
              <a:t>Contact Local Community Organizations Active in Disaster (See SEMA Web Site – Partnership Pages)</a:t>
            </a:r>
            <a:endParaRPr lang="en-US" dirty="0"/>
          </a:p>
        </p:txBody>
      </p:sp>
      <p:sp>
        <p:nvSpPr>
          <p:cNvPr id="4" name="Title 1"/>
          <p:cNvSpPr>
            <a:spLocks noGrp="1"/>
          </p:cNvSpPr>
          <p:nvPr>
            <p:ph type="title"/>
          </p:nvPr>
        </p:nvSpPr>
        <p:spPr>
          <a:xfrm>
            <a:off x="457200" y="762000"/>
            <a:ext cx="8229600" cy="1143000"/>
          </a:xfrm>
        </p:spPr>
        <p:txBody>
          <a:bodyPr>
            <a:normAutofit fontScale="90000"/>
          </a:bodyPr>
          <a:lstStyle/>
          <a:p>
            <a:pPr algn="ctr"/>
            <a:r>
              <a:rPr lang="en-US" dirty="0" smtClean="0"/>
              <a:t>How Do Faith-Based Organizations Get Involved in Donations Management?</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514600"/>
            <a:ext cx="8229600" cy="3581400"/>
          </a:xfrm>
        </p:spPr>
        <p:txBody>
          <a:bodyPr/>
          <a:lstStyle/>
          <a:p>
            <a:r>
              <a:rPr lang="en-US" dirty="0" smtClean="0"/>
              <a:t>Plan (with Partners)</a:t>
            </a:r>
          </a:p>
          <a:p>
            <a:r>
              <a:rPr lang="en-US" dirty="0" smtClean="0"/>
              <a:t>Prepare (Train, Drill, Exercise, Identify Resources)</a:t>
            </a:r>
          </a:p>
          <a:p>
            <a:r>
              <a:rPr lang="en-US" dirty="0" smtClean="0"/>
              <a:t>Partner with Emergency Management, COADs, Missouri VOAD, etc.</a:t>
            </a:r>
          </a:p>
          <a:p>
            <a:r>
              <a:rPr lang="en-US" dirty="0" smtClean="0"/>
              <a:t>Find a Mentor (Individual or Agency or Association like Missouri VOAD)</a:t>
            </a:r>
          </a:p>
        </p:txBody>
      </p:sp>
      <p:sp>
        <p:nvSpPr>
          <p:cNvPr id="4" name="Title 1"/>
          <p:cNvSpPr>
            <a:spLocks noGrp="1"/>
          </p:cNvSpPr>
          <p:nvPr>
            <p:ph type="title"/>
          </p:nvPr>
        </p:nvSpPr>
        <p:spPr>
          <a:xfrm>
            <a:off x="457200" y="762000"/>
            <a:ext cx="8229600" cy="1143000"/>
          </a:xfrm>
        </p:spPr>
        <p:txBody>
          <a:bodyPr>
            <a:normAutofit fontScale="90000"/>
          </a:bodyPr>
          <a:lstStyle/>
          <a:p>
            <a:pPr algn="ctr"/>
            <a:r>
              <a:rPr lang="en-US" dirty="0" smtClean="0"/>
              <a:t>How Do Faith-Based Organizations Get Involved in Donations Management?</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Donations Management</a:t>
            </a:r>
            <a:br>
              <a:rPr lang="en-US" dirty="0" smtClean="0"/>
            </a:br>
            <a:r>
              <a:rPr lang="en-US" dirty="0" smtClean="0"/>
              <a:t>Key Concepts of Operation</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sz="half" idx="3"/>
          </p:nvPr>
        </p:nvSpPr>
        <p:spPr/>
        <p:txBody>
          <a:bodyPr/>
          <a:lstStyle/>
          <a:p>
            <a:endParaRPr lang="en-US" dirty="0"/>
          </a:p>
        </p:txBody>
      </p:sp>
      <p:sp>
        <p:nvSpPr>
          <p:cNvPr id="5" name="Content Placeholder 4"/>
          <p:cNvSpPr>
            <a:spLocks noGrp="1"/>
          </p:cNvSpPr>
          <p:nvPr>
            <p:ph sz="quarter" idx="2"/>
          </p:nvPr>
        </p:nvSpPr>
        <p:spPr/>
        <p:txBody>
          <a:bodyPr>
            <a:normAutofit fontScale="92500" lnSpcReduction="20000"/>
          </a:bodyPr>
          <a:lstStyle/>
          <a:p>
            <a:r>
              <a:rPr lang="en-US" dirty="0" smtClean="0"/>
              <a:t>Faith-Based Organizations</a:t>
            </a:r>
          </a:p>
          <a:p>
            <a:r>
              <a:rPr lang="en-US" dirty="0" smtClean="0"/>
              <a:t>Donations </a:t>
            </a:r>
            <a:r>
              <a:rPr lang="en-US" dirty="0" smtClean="0"/>
              <a:t>Coordination Center</a:t>
            </a:r>
          </a:p>
          <a:p>
            <a:pPr lvl="1"/>
            <a:r>
              <a:rPr lang="en-US" dirty="0" smtClean="0"/>
              <a:t>Phone Bank</a:t>
            </a:r>
          </a:p>
          <a:p>
            <a:pPr lvl="1"/>
            <a:r>
              <a:rPr lang="en-US" dirty="0" smtClean="0"/>
              <a:t>Web Site</a:t>
            </a:r>
          </a:p>
          <a:p>
            <a:r>
              <a:rPr lang="en-US" dirty="0" smtClean="0"/>
              <a:t>Multi-Agency Donated Goods Warehouse (MADoGW)</a:t>
            </a:r>
          </a:p>
          <a:p>
            <a:r>
              <a:rPr lang="en-US" dirty="0" smtClean="0"/>
              <a:t>Support Agencies</a:t>
            </a:r>
          </a:p>
          <a:p>
            <a:r>
              <a:rPr lang="en-US" dirty="0" smtClean="0"/>
              <a:t>Communications</a:t>
            </a:r>
          </a:p>
          <a:p>
            <a:pPr lvl="1"/>
            <a:r>
              <a:rPr lang="en-US" dirty="0" smtClean="0"/>
              <a:t>Public Information</a:t>
            </a:r>
          </a:p>
          <a:p>
            <a:pPr lvl="1"/>
            <a:r>
              <a:rPr lang="en-US" dirty="0" smtClean="0"/>
              <a:t>Internal</a:t>
            </a:r>
          </a:p>
          <a:p>
            <a:endParaRPr lang="en-US" dirty="0"/>
          </a:p>
        </p:txBody>
      </p:sp>
      <p:sp>
        <p:nvSpPr>
          <p:cNvPr id="6" name="Content Placeholder 5"/>
          <p:cNvSpPr>
            <a:spLocks noGrp="1"/>
          </p:cNvSpPr>
          <p:nvPr>
            <p:ph sz="quarter" idx="4"/>
          </p:nvPr>
        </p:nvSpPr>
        <p:spPr/>
        <p:txBody>
          <a:bodyPr/>
          <a:lstStyle/>
          <a:p>
            <a:r>
              <a:rPr lang="en-US" dirty="0" smtClean="0"/>
              <a:t>National Donations Management Network (NDMN)</a:t>
            </a:r>
          </a:p>
          <a:p>
            <a:r>
              <a:rPr lang="en-US" dirty="0" smtClean="0"/>
              <a:t>Plans and SOGs</a:t>
            </a:r>
          </a:p>
          <a:p>
            <a:r>
              <a:rPr lang="en-US" dirty="0" smtClean="0"/>
              <a:t>Local Jurisdictional Donations Management  Ops</a:t>
            </a:r>
          </a:p>
          <a:p>
            <a:r>
              <a:rPr lang="en-US" dirty="0" smtClean="0"/>
              <a:t>Points of Distribution (PODs)</a:t>
            </a:r>
          </a:p>
          <a:p>
            <a:pPr>
              <a:buNone/>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Donations Management</a:t>
            </a:r>
            <a:br>
              <a:rPr lang="en-US" dirty="0" smtClean="0"/>
            </a:br>
            <a:r>
              <a:rPr lang="en-US" dirty="0" smtClean="0"/>
              <a:t>Resources</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sz="half" idx="3"/>
          </p:nvPr>
        </p:nvSpPr>
        <p:spPr/>
        <p:txBody>
          <a:bodyPr/>
          <a:lstStyle/>
          <a:p>
            <a:endParaRPr lang="en-US" dirty="0"/>
          </a:p>
        </p:txBody>
      </p:sp>
      <p:sp>
        <p:nvSpPr>
          <p:cNvPr id="5" name="Content Placeholder 4"/>
          <p:cNvSpPr>
            <a:spLocks noGrp="1"/>
          </p:cNvSpPr>
          <p:nvPr>
            <p:ph sz="quarter" idx="2"/>
          </p:nvPr>
        </p:nvSpPr>
        <p:spPr/>
        <p:txBody>
          <a:bodyPr>
            <a:normAutofit lnSpcReduction="10000"/>
          </a:bodyPr>
          <a:lstStyle/>
          <a:p>
            <a:r>
              <a:rPr lang="en-US" dirty="0" smtClean="0"/>
              <a:t>Voluntary Organizations</a:t>
            </a:r>
          </a:p>
          <a:p>
            <a:pPr lvl="1"/>
            <a:r>
              <a:rPr lang="en-US" dirty="0" smtClean="0"/>
              <a:t>Faith-Based Organizations</a:t>
            </a:r>
          </a:p>
          <a:p>
            <a:pPr lvl="1"/>
            <a:r>
              <a:rPr lang="en-US" dirty="0" smtClean="0"/>
              <a:t>Seventh </a:t>
            </a:r>
            <a:r>
              <a:rPr lang="en-US" dirty="0" smtClean="0"/>
              <a:t>day Adventist</a:t>
            </a:r>
          </a:p>
          <a:p>
            <a:pPr lvl="1"/>
            <a:r>
              <a:rPr lang="en-US" dirty="0" smtClean="0"/>
              <a:t>Convoy of Hope</a:t>
            </a:r>
          </a:p>
          <a:p>
            <a:pPr lvl="1"/>
            <a:r>
              <a:rPr lang="en-US" dirty="0" smtClean="0"/>
              <a:t>The Salvation Army</a:t>
            </a:r>
          </a:p>
          <a:p>
            <a:pPr lvl="1"/>
            <a:r>
              <a:rPr lang="en-US" dirty="0" smtClean="0"/>
              <a:t>Red Cross</a:t>
            </a:r>
          </a:p>
          <a:p>
            <a:pPr lvl="1"/>
            <a:r>
              <a:rPr lang="en-US" dirty="0" smtClean="0"/>
              <a:t>National Service Programs (AmeriCorps)</a:t>
            </a:r>
          </a:p>
          <a:p>
            <a:pPr lvl="1"/>
            <a:r>
              <a:rPr lang="en-US" dirty="0" smtClean="0"/>
              <a:t>Faith-based Organizations</a:t>
            </a:r>
          </a:p>
          <a:p>
            <a:pPr lvl="1"/>
            <a:endParaRPr lang="en-US" dirty="0" smtClean="0"/>
          </a:p>
        </p:txBody>
      </p:sp>
      <p:sp>
        <p:nvSpPr>
          <p:cNvPr id="6" name="Content Placeholder 5"/>
          <p:cNvSpPr>
            <a:spLocks noGrp="1"/>
          </p:cNvSpPr>
          <p:nvPr>
            <p:ph sz="quarter" idx="4"/>
          </p:nvPr>
        </p:nvSpPr>
        <p:spPr/>
        <p:txBody>
          <a:bodyPr>
            <a:normAutofit/>
          </a:bodyPr>
          <a:lstStyle/>
          <a:p>
            <a:r>
              <a:rPr lang="en-US" dirty="0" smtClean="0"/>
              <a:t>National Donations Management Network</a:t>
            </a:r>
            <a:endParaRPr lang="en-US" dirty="0" smtClean="0"/>
          </a:p>
          <a:p>
            <a:r>
              <a:rPr lang="en-US" dirty="0" smtClean="0"/>
              <a:t>FEMA Voluntary Agency Liaisons</a:t>
            </a:r>
          </a:p>
          <a:p>
            <a:r>
              <a:rPr lang="en-US" dirty="0" smtClean="0"/>
              <a:t>Mutual Aid </a:t>
            </a:r>
            <a:r>
              <a:rPr lang="en-US" dirty="0" smtClean="0"/>
              <a:t>from  Other States</a:t>
            </a:r>
          </a:p>
          <a:p>
            <a:r>
              <a:rPr lang="en-US" dirty="0" smtClean="0"/>
              <a:t>National VOAD Contract with FEMA</a:t>
            </a:r>
          </a:p>
          <a:p>
            <a:r>
              <a:rPr lang="en-US" dirty="0" smtClean="0"/>
              <a:t>Businesses</a:t>
            </a:r>
          </a:p>
          <a:p>
            <a:r>
              <a:rPr lang="en-US" dirty="0" smtClean="0"/>
              <a:t>State Agencies</a:t>
            </a:r>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 – Training and Exercises</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sz="half" idx="3"/>
          </p:nvPr>
        </p:nvSpPr>
        <p:spPr/>
        <p:txBody>
          <a:bodyPr/>
          <a:lstStyle/>
          <a:p>
            <a:endParaRPr lang="en-US" dirty="0"/>
          </a:p>
        </p:txBody>
      </p:sp>
      <p:sp>
        <p:nvSpPr>
          <p:cNvPr id="5" name="Content Placeholder 4"/>
          <p:cNvSpPr>
            <a:spLocks noGrp="1"/>
          </p:cNvSpPr>
          <p:nvPr>
            <p:ph sz="quarter" idx="2"/>
          </p:nvPr>
        </p:nvSpPr>
        <p:spPr/>
        <p:txBody>
          <a:bodyPr>
            <a:normAutofit lnSpcReduction="10000"/>
          </a:bodyPr>
          <a:lstStyle/>
          <a:p>
            <a:pPr>
              <a:buNone/>
            </a:pPr>
            <a:r>
              <a:rPr lang="en-US" dirty="0" smtClean="0"/>
              <a:t>Donations</a:t>
            </a:r>
          </a:p>
          <a:p>
            <a:pPr marL="566928" indent="-457200"/>
            <a:r>
              <a:rPr lang="en-US" dirty="0" smtClean="0"/>
              <a:t>State Donations Course (G)</a:t>
            </a:r>
          </a:p>
          <a:p>
            <a:pPr marL="566928" indent="-457200"/>
            <a:r>
              <a:rPr lang="en-US" dirty="0" smtClean="0"/>
              <a:t>Managing Donations and Volunteers EMI Course</a:t>
            </a:r>
          </a:p>
          <a:p>
            <a:pPr marL="566928" indent="-457200"/>
            <a:r>
              <a:rPr lang="en-US" dirty="0" smtClean="0"/>
              <a:t>Regular Webinars (monthly)</a:t>
            </a:r>
          </a:p>
          <a:p>
            <a:pPr marL="566928" indent="-457200"/>
            <a:r>
              <a:rPr lang="en-US" dirty="0" smtClean="0"/>
              <a:t>NDMN Training (Aidmatrix)</a:t>
            </a:r>
          </a:p>
          <a:p>
            <a:endParaRPr lang="en-US" dirty="0" smtClean="0"/>
          </a:p>
          <a:p>
            <a:pPr lvl="1"/>
            <a:endParaRPr lang="en-US" dirty="0"/>
          </a:p>
        </p:txBody>
      </p:sp>
      <p:sp>
        <p:nvSpPr>
          <p:cNvPr id="6" name="Content Placeholder 5"/>
          <p:cNvSpPr>
            <a:spLocks noGrp="1"/>
          </p:cNvSpPr>
          <p:nvPr>
            <p:ph sz="quarter" idx="4"/>
          </p:nvPr>
        </p:nvSpPr>
        <p:spPr/>
        <p:txBody>
          <a:bodyPr/>
          <a:lstStyle/>
          <a:p>
            <a:endParaRPr lang="en-US" dirty="0" smtClean="0"/>
          </a:p>
          <a:p>
            <a:endParaRPr lang="en-US" dirty="0"/>
          </a:p>
        </p:txBody>
      </p:sp>
      <p:pic>
        <p:nvPicPr>
          <p:cNvPr id="7" name="Picture 6" descr="Donations Pile.jpg"/>
          <p:cNvPicPr>
            <a:picLocks noChangeAspect="1"/>
          </p:cNvPicPr>
          <p:nvPr/>
        </p:nvPicPr>
        <p:blipFill>
          <a:blip r:embed="rId2" cstate="print"/>
          <a:stretch>
            <a:fillRect/>
          </a:stretch>
        </p:blipFill>
        <p:spPr>
          <a:xfrm>
            <a:off x="4572000" y="1905000"/>
            <a:ext cx="3996692" cy="2662237"/>
          </a:xfrm>
          <a:prstGeom prst="rect">
            <a:avLst/>
          </a:prstGeom>
          <a:ln w="85725">
            <a:solidFill>
              <a:schemeClr val="accent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iefs Joplin 7.JPG"/>
          <p:cNvPicPr>
            <a:picLocks noGrp="1" noChangeAspect="1"/>
          </p:cNvPicPr>
          <p:nvPr>
            <p:ph idx="1"/>
          </p:nvPr>
        </p:nvPicPr>
        <p:blipFill>
          <a:blip r:embed="rId2" cstate="print"/>
          <a:stretch>
            <a:fillRect/>
          </a:stretch>
        </p:blipFill>
        <p:spPr>
          <a:xfrm>
            <a:off x="152401" y="1371600"/>
            <a:ext cx="4343400" cy="3048000"/>
          </a:xfrm>
        </p:spPr>
      </p:pic>
      <p:sp>
        <p:nvSpPr>
          <p:cNvPr id="3" name="Title 2"/>
          <p:cNvSpPr>
            <a:spLocks noGrp="1"/>
          </p:cNvSpPr>
          <p:nvPr>
            <p:ph type="title"/>
          </p:nvPr>
        </p:nvSpPr>
        <p:spPr>
          <a:xfrm>
            <a:off x="457200" y="274638"/>
            <a:ext cx="8229600" cy="1020762"/>
          </a:xfrm>
        </p:spPr>
        <p:txBody>
          <a:bodyPr>
            <a:normAutofit fontScale="90000"/>
          </a:bodyPr>
          <a:lstStyle/>
          <a:p>
            <a:r>
              <a:rPr lang="en-US" dirty="0" smtClean="0"/>
              <a:t>Available for Questions After Close</a:t>
            </a:r>
            <a:endParaRPr lang="en-US" dirty="0"/>
          </a:p>
        </p:txBody>
      </p:sp>
      <p:pic>
        <p:nvPicPr>
          <p:cNvPr id="2050" name="Picture 2" descr="C:\Documents and Settings\mpickerel\Desktop\Mike\My Pictures\Joplin 2011-06-02 02 - Luc Fiedler.JPG"/>
          <p:cNvPicPr>
            <a:picLocks noChangeAspect="1" noChangeArrowheads="1"/>
          </p:cNvPicPr>
          <p:nvPr/>
        </p:nvPicPr>
        <p:blipFill>
          <a:blip r:embed="rId3" cstate="print"/>
          <a:srcRect/>
          <a:stretch>
            <a:fillRect/>
          </a:stretch>
        </p:blipFill>
        <p:spPr bwMode="auto">
          <a:xfrm>
            <a:off x="5715000" y="3733800"/>
            <a:ext cx="3429000" cy="3124200"/>
          </a:xfrm>
          <a:prstGeom prst="rect">
            <a:avLst/>
          </a:prstGeom>
          <a:noFill/>
        </p:spPr>
      </p:pic>
      <p:pic>
        <p:nvPicPr>
          <p:cNvPr id="2051" name="Picture 3" descr="C:\Documents and Settings\mpickerel\Desktop\Mike\My Pictures\Joplin 2011-06-01 03.JPG"/>
          <p:cNvPicPr>
            <a:picLocks noChangeAspect="1" noChangeArrowheads="1"/>
          </p:cNvPicPr>
          <p:nvPr/>
        </p:nvPicPr>
        <p:blipFill>
          <a:blip r:embed="rId4" cstate="print"/>
          <a:srcRect/>
          <a:stretch>
            <a:fillRect/>
          </a:stretch>
        </p:blipFill>
        <p:spPr bwMode="auto">
          <a:xfrm>
            <a:off x="152400" y="3810000"/>
            <a:ext cx="3911600" cy="2933700"/>
          </a:xfrm>
          <a:prstGeom prst="rect">
            <a:avLst/>
          </a:prstGeom>
          <a:noFill/>
        </p:spPr>
      </p:pic>
      <p:pic>
        <p:nvPicPr>
          <p:cNvPr id="2052" name="Picture 4" descr="C:\Documents and Settings\mpickerel\Desktop\Mike\My Pictures\Joplin 2011-06-23 01.JPG"/>
          <p:cNvPicPr>
            <a:picLocks noChangeAspect="1" noChangeArrowheads="1"/>
          </p:cNvPicPr>
          <p:nvPr/>
        </p:nvPicPr>
        <p:blipFill>
          <a:blip r:embed="rId5" cstate="print"/>
          <a:srcRect/>
          <a:stretch>
            <a:fillRect/>
          </a:stretch>
        </p:blipFill>
        <p:spPr bwMode="auto">
          <a:xfrm>
            <a:off x="5638800" y="1371600"/>
            <a:ext cx="3505200" cy="2438400"/>
          </a:xfrm>
          <a:prstGeom prst="rect">
            <a:avLst/>
          </a:prstGeom>
          <a:noFill/>
        </p:spPr>
      </p:pic>
      <p:pic>
        <p:nvPicPr>
          <p:cNvPr id="2053" name="Picture 5" descr="C:\Documents and Settings\mpickerel\Desktop\Mike\My Pictures\DSC_1078.JPG"/>
          <p:cNvPicPr>
            <a:picLocks noChangeAspect="1" noChangeArrowheads="1"/>
          </p:cNvPicPr>
          <p:nvPr/>
        </p:nvPicPr>
        <p:blipFill>
          <a:blip r:embed="rId6" cstate="print"/>
          <a:srcRect/>
          <a:stretch>
            <a:fillRect/>
          </a:stretch>
        </p:blipFill>
        <p:spPr bwMode="auto">
          <a:xfrm>
            <a:off x="3733800" y="3200400"/>
            <a:ext cx="2971800" cy="3657599"/>
          </a:xfrm>
          <a:prstGeom prst="rect">
            <a:avLst/>
          </a:prstGeom>
          <a:noFill/>
        </p:spPr>
      </p:pic>
      <p:pic>
        <p:nvPicPr>
          <p:cNvPr id="2054" name="Picture 6" descr="C:\Documents and Settings\mpickerel\Desktop\Mike\My Pictures\Joplin 2011-06-01 02.JPG"/>
          <p:cNvPicPr>
            <a:picLocks noChangeAspect="1" noChangeArrowheads="1"/>
          </p:cNvPicPr>
          <p:nvPr/>
        </p:nvPicPr>
        <p:blipFill>
          <a:blip r:embed="rId7" cstate="print"/>
          <a:srcRect/>
          <a:stretch>
            <a:fillRect/>
          </a:stretch>
        </p:blipFill>
        <p:spPr bwMode="auto">
          <a:xfrm>
            <a:off x="3733800" y="1371600"/>
            <a:ext cx="3124200" cy="32766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829761"/>
          </a:xfrm>
        </p:spPr>
        <p:txBody>
          <a:bodyPr>
            <a:normAutofit fontScale="90000"/>
          </a:bodyPr>
          <a:lstStyle/>
          <a:p>
            <a:r>
              <a:rPr lang="en-US" dirty="0" smtClean="0"/>
              <a:t>Donations </a:t>
            </a:r>
            <a:r>
              <a:rPr lang="en-US" dirty="0" smtClean="0"/>
              <a:t/>
            </a:r>
            <a:br>
              <a:rPr lang="en-US" dirty="0" smtClean="0"/>
            </a:br>
            <a:r>
              <a:rPr lang="en-US" dirty="0" smtClean="0"/>
              <a:t>and </a:t>
            </a:r>
            <a:br>
              <a:rPr lang="en-US" dirty="0" smtClean="0"/>
            </a:br>
            <a:r>
              <a:rPr lang="en-US" dirty="0" smtClean="0"/>
              <a:t>Volunteer </a:t>
            </a:r>
            <a:r>
              <a:rPr lang="en-US" dirty="0" smtClean="0"/>
              <a:t>Management</a:t>
            </a:r>
            <a:endParaRPr lang="en-US" dirty="0"/>
          </a:p>
        </p:txBody>
      </p:sp>
      <p:sp>
        <p:nvSpPr>
          <p:cNvPr id="3" name="Subtitle 2"/>
          <p:cNvSpPr>
            <a:spLocks noGrp="1"/>
          </p:cNvSpPr>
          <p:nvPr>
            <p:ph type="subTitle" idx="1"/>
          </p:nvPr>
        </p:nvSpPr>
        <p:spPr>
          <a:xfrm>
            <a:off x="609600" y="2362200"/>
            <a:ext cx="7772400" cy="2331993"/>
          </a:xfrm>
        </p:spPr>
        <p:txBody>
          <a:bodyPr>
            <a:normAutofit fontScale="70000" lnSpcReduction="20000"/>
          </a:bodyPr>
          <a:lstStyle/>
          <a:p>
            <a:r>
              <a:rPr lang="en-US" sz="4000" b="1" dirty="0" smtClean="0"/>
              <a:t>Avoiding the Second Disaster</a:t>
            </a:r>
          </a:p>
          <a:p>
            <a:endParaRPr lang="en-US" i="1" dirty="0" smtClean="0"/>
          </a:p>
          <a:p>
            <a:r>
              <a:rPr lang="en-US" b="1" i="1" dirty="0" smtClean="0"/>
              <a:t>Roy Weeden</a:t>
            </a:r>
          </a:p>
          <a:p>
            <a:r>
              <a:rPr lang="en-US" sz="2400" b="1" i="1" dirty="0" smtClean="0"/>
              <a:t>Director,</a:t>
            </a:r>
          </a:p>
          <a:p>
            <a:r>
              <a:rPr lang="en-US" sz="2400" b="1" i="1" dirty="0" smtClean="0"/>
              <a:t>Missouri </a:t>
            </a:r>
            <a:r>
              <a:rPr lang="en-US" sz="2400" b="1" i="1" dirty="0" smtClean="0"/>
              <a:t>Adventist Community Services – Disaster Response</a:t>
            </a:r>
          </a:p>
          <a:p>
            <a:r>
              <a:rPr lang="en-US" sz="2400" b="1" i="1" dirty="0" smtClean="0"/>
              <a:t>and</a:t>
            </a:r>
            <a:endParaRPr lang="en-US" sz="2400" b="1" i="1" dirty="0" smtClean="0"/>
          </a:p>
          <a:p>
            <a:r>
              <a:rPr lang="en-US" sz="2400" b="1" i="1" dirty="0" smtClean="0"/>
              <a:t>Chair,</a:t>
            </a:r>
          </a:p>
          <a:p>
            <a:r>
              <a:rPr lang="en-US" sz="2400" b="1" i="1" dirty="0" smtClean="0"/>
              <a:t>Missouri </a:t>
            </a:r>
            <a:r>
              <a:rPr lang="en-US" sz="2400" b="1" i="1" dirty="0" smtClean="0"/>
              <a:t>VOAD</a:t>
            </a:r>
            <a:endParaRPr lang="en-US"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plin Photo 4.JPG"/>
          <p:cNvPicPr>
            <a:picLocks noChangeAspect="1"/>
          </p:cNvPicPr>
          <p:nvPr/>
        </p:nvPicPr>
        <p:blipFill>
          <a:blip r:embed="rId2" cstate="print"/>
          <a:stretch>
            <a:fillRect/>
          </a:stretch>
        </p:blipFill>
        <p:spPr>
          <a:xfrm>
            <a:off x="228600" y="228600"/>
            <a:ext cx="86868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In-Kind Unsolicited Donations </a:t>
            </a:r>
            <a:endParaRPr lang="en-US" b="1" dirty="0">
              <a:solidFill>
                <a:srgbClr val="C00000"/>
              </a:solidFill>
            </a:endParaRPr>
          </a:p>
        </p:txBody>
      </p:sp>
      <p:pic>
        <p:nvPicPr>
          <p:cNvPr id="4" name="Content Placeholder 3" descr="IMG_0932.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35.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53.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55.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56.JPG"/>
          <p:cNvPicPr>
            <a:picLocks noChangeAspect="1"/>
          </p:cNvPicPr>
          <p:nvPr/>
        </p:nvPicPr>
        <p:blipFill>
          <a:blip r:embed="rId3" cstate="print"/>
          <a:stretch>
            <a:fillRect/>
          </a:stretch>
        </p:blipFill>
        <p:spPr>
          <a:xfrm>
            <a:off x="508000" y="381000"/>
            <a:ext cx="8128000" cy="60960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1006</TotalTime>
  <Words>917</Words>
  <Application>Microsoft Office PowerPoint</Application>
  <PresentationFormat>On-screen Show (4:3)</PresentationFormat>
  <Paragraphs>152</Paragraphs>
  <Slides>37</Slides>
  <Notes>19</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Concourse</vt:lpstr>
      <vt:lpstr>Donations  and  Volunteer Management</vt:lpstr>
      <vt:lpstr>Joplin, MO</vt:lpstr>
      <vt:lpstr>Slide 3</vt:lpstr>
      <vt:lpstr>Slide 4</vt:lpstr>
      <vt:lpstr>In-Kind Unsolicited Donations </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Challenges</vt:lpstr>
      <vt:lpstr>Missouri Southern State University Warehouse</vt:lpstr>
      <vt:lpstr>Airport Warehouse</vt:lpstr>
      <vt:lpstr>Joplin Multi-Agency Donations Warehouse</vt:lpstr>
      <vt:lpstr>Marshfield Warehouse</vt:lpstr>
      <vt:lpstr>Storage Facilities</vt:lpstr>
      <vt:lpstr>Volunteer Management</vt:lpstr>
      <vt:lpstr>How Do Faith-Based Organizations Get Involved in Donations Management?</vt:lpstr>
      <vt:lpstr>How Do Faith-Based Organizations Get Involved in Donations Management?</vt:lpstr>
      <vt:lpstr>Donations Management Key Concepts of Operation</vt:lpstr>
      <vt:lpstr>Donations Management Resources</vt:lpstr>
      <vt:lpstr>Resources – Training and Exercises</vt:lpstr>
      <vt:lpstr>Available for Questions After Close</vt:lpstr>
      <vt:lpstr>Donations  and  Volunteer Management</vt:lpstr>
    </vt:vector>
  </TitlesOfParts>
  <Company>SEMA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Donations and Volunteer Management</dc:title>
  <dc:creator>mpickerel</dc:creator>
  <cp:lastModifiedBy>DGLINIECKI</cp:lastModifiedBy>
  <cp:revision>80</cp:revision>
  <dcterms:created xsi:type="dcterms:W3CDTF">2011-08-31T17:01:37Z</dcterms:created>
  <dcterms:modified xsi:type="dcterms:W3CDTF">2012-04-24T01:58:32Z</dcterms:modified>
</cp:coreProperties>
</file>