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3"/>
  </p:notesMasterIdLst>
  <p:sldIdLst>
    <p:sldId id="560" r:id="rId3"/>
    <p:sldId id="561" r:id="rId4"/>
    <p:sldId id="306" r:id="rId5"/>
    <p:sldId id="564" r:id="rId6"/>
    <p:sldId id="563" r:id="rId7"/>
    <p:sldId id="356" r:id="rId8"/>
    <p:sldId id="289" r:id="rId9"/>
    <p:sldId id="557" r:id="rId10"/>
    <p:sldId id="558" r:id="rId11"/>
    <p:sldId id="562" r:id="rId12"/>
  </p:sldIdLst>
  <p:sldSz cx="9144000" cy="6858000" type="screen4x3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ＭＳ Ｐゴシック" pitchFamily="34" charset="-128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850" autoAdjust="0"/>
    <p:restoredTop sz="94607" autoAdjust="0"/>
  </p:normalViewPr>
  <p:slideViewPr>
    <p:cSldViewPr>
      <p:cViewPr varScale="1">
        <p:scale>
          <a:sx n="86" d="100"/>
          <a:sy n="86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779D9-AB4C-45D0-915A-6CC2C312BBE6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B48FC-8B3A-4B94-A092-D273F7592B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36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50D8C22B-458F-49BC-8A99-2E1915C09042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7932" indent="-117932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6"/>
          <p:cNvSpPr txBox="1">
            <a:spLocks noGrp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 anchor="b"/>
          <a:lstStyle>
            <a:lvl1pPr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2233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9D38B588-16FD-4328-98DC-72619D841495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675" name="Slide Number Placeholder 6"/>
          <p:cNvSpPr txBox="1">
            <a:spLocks noGrp="1"/>
          </p:cNvSpPr>
          <p:nvPr/>
        </p:nvSpPr>
        <p:spPr bwMode="auto">
          <a:xfrm>
            <a:off x="3885886" y="8685856"/>
            <a:ext cx="2970544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1" tIns="45680" rIns="91361" bIns="45680" anchor="b"/>
          <a:lstStyle>
            <a:lvl1pPr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31863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C37F4995-A530-4F3C-B821-A97B13646F10}" type="slidenum">
              <a:rPr lang="en-US" sz="1200">
                <a:solidFill>
                  <a:prstClr val="black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825975" y="299132"/>
            <a:ext cx="3476102" cy="2615046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576" y="3000769"/>
            <a:ext cx="6504737" cy="51875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40" tIns="45671" rIns="91340" bIns="45671"/>
          <a:lstStyle/>
          <a:p>
            <a:pPr marL="117932" indent="-117932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38F955B-FC7D-418C-AF43-96C4815D9192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10</a:t>
            </a:fld>
            <a:endParaRPr 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92200" y="641350"/>
            <a:ext cx="4421188" cy="33162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4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Char char="•"/>
            </a:pPr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D2D3F-E1D8-4E2F-8663-0A2309B5B9F7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D42C1-69E0-4F19-9A89-8EEABD408660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9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A1EB-D902-46A7-A83B-F241CA1E9E47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BFD53-6AA0-4217-A928-47A11691AE9D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22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A3590-4C96-4AB2-AD03-C280A4C60F11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92E13-2FA3-46B5-94B7-8EFE70557AB9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571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51719-48FF-426B-A830-681F04CBFCCC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1E84F-B0B5-4787-9B65-B4C98B24A868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5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6F334-DDD0-46E3-9977-8A83B53408F4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72322-8120-476C-9DF4-F91A05FC8D8C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87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667E9-3E21-4639-B90B-45CDC6661E56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E07A9-261C-45B0-A20E-386354EA1BBA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629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5CC80-B799-4A36-AAC8-8773EC5DDD22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34B3D-CDA1-40C6-9290-4579115A4D2A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51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F4FF-4C16-4E08-A141-EBD4BF9A1AE8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7297D-3BD3-4B7F-B5A3-B59C796C87A1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415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527D3-9113-43A0-B62F-92A04BB24B50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D000C-4BF0-4365-9480-E2E98AD6713D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76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6C5D5-2798-4EEB-AD18-D56B259B09C3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EB7EE-4D1A-4A47-997A-0DF4C3D2960D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140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2FB1F-6C57-47A0-849B-07080801C316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62EE2-4D32-45D1-BB3C-F4B014791A09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13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600200"/>
            <a:ext cx="37719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600200"/>
            <a:ext cx="37719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0FF7A-C346-4495-AC00-F18C9826A944}" type="datetime1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54175-A471-4979-B52D-1FCB21B33BAD}" type="slidenum">
              <a:rPr lang="en-US">
                <a:solidFill>
                  <a:srgbClr val="4F81BD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27065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1BBE2-6615-4A85-9919-57CEA57C0E78}" type="datetimeFigureOut">
              <a:rPr lang="en-US" smtClean="0"/>
              <a:pPr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1E829-1F10-43AD-954E-AAE93EF37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6D5F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90600" y="1600200"/>
            <a:ext cx="76962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  <a:ea typeface="ＭＳ Ｐゴシック" pitchFamily="-96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FB8A6F-F2A0-4498-B4FD-1F4E8F40946C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5318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accent1"/>
                </a:solidFill>
                <a:latin typeface="Calibri" pitchFamily="34" charset="0"/>
                <a:ea typeface="ＭＳ Ｐゴシック" pitchFamily="-96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C8E193-176B-4CE4-83A0-401A351CF750}" type="slidenum">
              <a:rPr lang="en-US">
                <a:solidFill>
                  <a:srgbClr val="4F81B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4F81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196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2E507A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E507A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E507A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E507A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2E507A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pitchFamily="2" charset="2"/>
        <a:buChar char="Ø"/>
        <a:defRPr sz="3200" b="1" kern="1200">
          <a:solidFill>
            <a:schemeClr val="bg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pitchFamily="2" charset="2"/>
        <a:buChar char="Ø"/>
        <a:defRPr sz="2800" i="1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pitchFamily="2" charset="2"/>
        <a:buChar char="Ø"/>
        <a:defRPr sz="2400" b="1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pitchFamily="2" charset="2"/>
        <a:buChar char="Ø"/>
        <a:defRPr sz="2000" i="1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2E507A"/>
        </a:buClr>
        <a:buSzPct val="90000"/>
        <a:buFont typeface="Wingdings" pitchFamily="2" charset="2"/>
        <a:buChar char="Ø"/>
        <a:defRPr sz="2000" kern="1200">
          <a:solidFill>
            <a:schemeClr val="bg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ideo" Target="forney1.avi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4724400"/>
            <a:ext cx="9144000" cy="457200"/>
          </a:xfrm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3600" smtClean="0">
                <a:solidFill>
                  <a:schemeClr val="accent1"/>
                </a:solidFill>
                <a:ea typeface="ＭＳ Ｐゴシック"/>
                <a:cs typeface="ＭＳ Ｐゴシック"/>
              </a:rPr>
              <a:t>Building a Weather-Ready Nation</a:t>
            </a:r>
            <a:endParaRPr lang="en-US" sz="2200" smtClean="0">
              <a:solidFill>
                <a:schemeClr val="accent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68707" name="Rectangle 3"/>
          <p:cNvSpPr>
            <a:spLocks noChangeArrowheads="1"/>
          </p:cNvSpPr>
          <p:nvPr/>
        </p:nvSpPr>
        <p:spPr bwMode="auto">
          <a:xfrm rot="-5400000">
            <a:off x="4524375" y="-257175"/>
            <a:ext cx="92075" cy="91408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2971800"/>
            <a:ext cx="9144000" cy="12414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>
                <a:ea typeface="ＭＳ Ｐゴシック"/>
                <a:cs typeface="ＭＳ Ｐゴシック"/>
              </a:rPr>
              <a:t>National Weather Service</a:t>
            </a:r>
            <a:endParaRPr lang="en-US" i="1" smtClean="0">
              <a:ea typeface="ＭＳ Ｐゴシック"/>
              <a:cs typeface="ＭＳ Ｐゴシック"/>
            </a:endParaRPr>
          </a:p>
        </p:txBody>
      </p:sp>
      <p:pic>
        <p:nvPicPr>
          <p:cNvPr id="968710" name="Picture 6" descr="ivan4x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25" y="214313"/>
            <a:ext cx="2514600" cy="2514600"/>
          </a:xfrm>
          <a:prstGeom prst="rect">
            <a:avLst/>
          </a:prstGeom>
          <a:noFill/>
          <a:ln w="57150">
            <a:solidFill>
              <a:srgbClr val="2E507A"/>
            </a:solidFill>
            <a:miter lim="800000"/>
            <a:headEnd/>
            <a:tailEnd/>
          </a:ln>
          <a:effectLst>
            <a:outerShdw blurRad="63500" dist="71842" dir="2700000" algn="ctr" rotWithShape="0">
              <a:srgbClr val="2E507A">
                <a:alpha val="50000"/>
              </a:srgbClr>
            </a:outerShdw>
          </a:effectLst>
        </p:spPr>
      </p:pic>
      <p:pic>
        <p:nvPicPr>
          <p:cNvPr id="968711" name="Picture 16" descr="test logo.eps"/>
          <p:cNvPicPr preferRelativeResize="0"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5410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</p:pic>
      <p:grpSp>
        <p:nvGrpSpPr>
          <p:cNvPr id="5127" name="Group 8"/>
          <p:cNvGrpSpPr>
            <a:grpSpLocks/>
          </p:cNvGrpSpPr>
          <p:nvPr/>
        </p:nvGrpSpPr>
        <p:grpSpPr bwMode="auto">
          <a:xfrm>
            <a:off x="7696200" y="5410200"/>
            <a:ext cx="1143000" cy="1143000"/>
            <a:chOff x="4716" y="3438"/>
            <a:chExt cx="461" cy="459"/>
          </a:xfrm>
        </p:grpSpPr>
        <p:sp>
          <p:nvSpPr>
            <p:cNvPr id="968713" name="Oval 9"/>
            <p:cNvSpPr>
              <a:spLocks noChangeArrowheads="1"/>
            </p:cNvSpPr>
            <p:nvPr/>
          </p:nvSpPr>
          <p:spPr bwMode="auto">
            <a:xfrm>
              <a:off x="4722" y="3444"/>
              <a:ext cx="449" cy="449"/>
            </a:xfrm>
            <a:prstGeom prst="ellipse">
              <a:avLst/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63500" dist="17961" dir="2700000" algn="ctr" rotWithShape="0">
                <a:schemeClr val="bg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  <a:latin typeface="Arial" charset="0"/>
                <a:ea typeface="ＭＳ Ｐゴシック" pitchFamily="34" charset="-128"/>
              </a:endParaRPr>
            </a:p>
          </p:txBody>
        </p:sp>
        <p:pic>
          <p:nvPicPr>
            <p:cNvPr id="5131" name="Picture 10" descr="doc_logo"/>
            <p:cNvPicPr preferRelativeResize="0"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" y="3438"/>
              <a:ext cx="461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68715" name="Picture 11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4800" y="214313"/>
            <a:ext cx="2514600" cy="2513012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968716" name="Picture Placeholder 33" descr="HWT-EWP-2007.jpg"/>
          <p:cNvPicPr>
            <a:picLocks/>
          </p:cNvPicPr>
          <p:nvPr/>
        </p:nvPicPr>
        <p:blipFill>
          <a:blip r:embed="rId7"/>
          <a:srcRect l="18961" t="5597" r="24960" b="15096"/>
          <a:stretch>
            <a:fillRect/>
          </a:stretch>
        </p:blipFill>
        <p:spPr bwMode="auto">
          <a:xfrm>
            <a:off x="6248400" y="214313"/>
            <a:ext cx="2514600" cy="2514600"/>
          </a:xfrm>
          <a:prstGeom prst="rect">
            <a:avLst/>
          </a:prstGeom>
          <a:noFill/>
          <a:ln w="57150">
            <a:solidFill>
              <a:schemeClr val="bg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860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68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68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68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8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68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8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68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E1EF350-CF4C-41FB-88FA-D688F876B35A}" type="slidenum">
              <a:rPr lang="en-US" smtClean="0">
                <a:solidFill>
                  <a:srgbClr val="4F81BD"/>
                </a:solidFill>
                <a:latin typeface="Calibri" pitchFamily="34" charset="0"/>
              </a:rPr>
              <a:pPr eaLnBrk="1" hangingPunct="1"/>
              <a:t>10</a:t>
            </a:fld>
            <a:endParaRPr lang="en-US" smtClean="0">
              <a:solidFill>
                <a:srgbClr val="4F81BD"/>
              </a:solidFill>
              <a:latin typeface="Calibri" pitchFamily="34" charset="0"/>
            </a:endParaRPr>
          </a:p>
        </p:txBody>
      </p:sp>
      <p:pic>
        <p:nvPicPr>
          <p:cNvPr id="25603" name="Picture 3" descr="sp_5x_log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1449388"/>
            <a:ext cx="399415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580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5" name="Rectangle 16"/>
          <p:cNvSpPr>
            <a:spLocks noChangeArrowheads="1"/>
          </p:cNvSpPr>
          <p:nvPr/>
        </p:nvSpPr>
        <p:spPr bwMode="auto">
          <a:xfrm>
            <a:off x="276225" y="3644900"/>
            <a:ext cx="2536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lIns="0" tIns="0" rIns="0" bIns="0"/>
          <a:lstStyle/>
          <a:p>
            <a:pPr marL="115888" lvl="1" indent="-1588" algn="ctr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20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546 Fatalities from</a:t>
            </a:r>
          </a:p>
          <a:p>
            <a:pPr marL="115888" lvl="1" indent="-1588" algn="ctr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20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1,676 Tornadoes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170238" y="3651250"/>
            <a:ext cx="2536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lIns="0" tIns="0" rIns="0" bIns="0"/>
          <a:lstStyle/>
          <a:p>
            <a:pPr marL="1588" lvl="1" indent="-1588" algn="ctr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2000" b="1">
                <a:solidFill>
                  <a:prstClr val="black"/>
                </a:solidFill>
                <a:ea typeface="ＭＳ Ｐゴシック"/>
                <a:cs typeface="Arial" charset="0"/>
              </a:rPr>
              <a:t>Historic U.S. Floods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03238" y="6488113"/>
            <a:ext cx="2536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lIns="0" tIns="0" rIns="0" bIns="0"/>
          <a:lstStyle/>
          <a:p>
            <a:pPr marL="115888" lvl="1" indent="-1588" algn="ctr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2000" b="1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6 Million Acres Burned</a:t>
            </a:r>
          </a:p>
        </p:txBody>
      </p:sp>
      <p:sp>
        <p:nvSpPr>
          <p:cNvPr id="6149" name="Rectangle 1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800" i="1">
              <a:solidFill>
                <a:srgbClr val="2E507A"/>
              </a:solidFill>
              <a:ea typeface="ＭＳ Ｐゴシック" pitchFamily="34" charset="-128"/>
            </a:endParaRPr>
          </a:p>
        </p:txBody>
      </p:sp>
      <p:sp>
        <p:nvSpPr>
          <p:cNvPr id="879631" name="Rectangle 15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400" smtClean="0">
                <a:ea typeface="ＭＳ Ｐゴシック"/>
                <a:cs typeface="ＭＳ Ｐゴシック"/>
              </a:rPr>
              <a:t>2011:  A Year of Extremes</a:t>
            </a:r>
            <a:br>
              <a:rPr lang="en-US" sz="4400" smtClean="0">
                <a:ea typeface="ＭＳ Ｐゴシック"/>
                <a:cs typeface="ＭＳ Ｐゴシック"/>
              </a:rPr>
            </a:br>
            <a:r>
              <a:rPr lang="en-US" i="1" smtClean="0">
                <a:solidFill>
                  <a:srgbClr val="A50021"/>
                </a:solidFill>
                <a:ea typeface="ＭＳ Ｐゴシック"/>
                <a:cs typeface="ＭＳ Ｐゴシック"/>
              </a:rPr>
              <a:t>~600 Fatalities</a:t>
            </a:r>
            <a:br>
              <a:rPr lang="en-US" i="1" smtClean="0">
                <a:solidFill>
                  <a:srgbClr val="A50021"/>
                </a:solidFill>
                <a:ea typeface="ＭＳ Ｐゴシック"/>
                <a:cs typeface="ＭＳ Ｐゴシック"/>
              </a:rPr>
            </a:br>
            <a:r>
              <a:rPr lang="en-US" i="1" smtClean="0">
                <a:solidFill>
                  <a:srgbClr val="A50021"/>
                </a:solidFill>
                <a:ea typeface="ＭＳ Ｐゴシック"/>
                <a:cs typeface="ＭＳ Ｐゴシック"/>
              </a:rPr>
              <a:t>$35 Billion in Economic Losses </a:t>
            </a:r>
          </a:p>
        </p:txBody>
      </p:sp>
      <p:sp>
        <p:nvSpPr>
          <p:cNvPr id="2" name="Rectangle 19"/>
          <p:cNvSpPr>
            <a:spLocks noChangeArrowheads="1"/>
          </p:cNvSpPr>
          <p:nvPr/>
        </p:nvSpPr>
        <p:spPr bwMode="auto">
          <a:xfrm>
            <a:off x="5507038" y="6450013"/>
            <a:ext cx="25368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lIns="0" tIns="0" rIns="0" bIns="0"/>
          <a:lstStyle/>
          <a:p>
            <a:pPr marL="115888" lvl="1" indent="-1588" algn="ctr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2000" b="1">
                <a:solidFill>
                  <a:prstClr val="black"/>
                </a:solidFill>
                <a:ea typeface="ＭＳ Ｐゴシック"/>
                <a:cs typeface="Arial" charset="0"/>
              </a:rPr>
              <a:t>Devastating Blizzards</a:t>
            </a:r>
          </a:p>
        </p:txBody>
      </p:sp>
      <p:pic>
        <p:nvPicPr>
          <p:cNvPr id="61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5046663"/>
            <a:ext cx="2319337" cy="1298575"/>
          </a:xfrm>
          <a:prstGeom prst="rect">
            <a:avLst/>
          </a:prstGeom>
          <a:noFill/>
          <a:ln w="28575">
            <a:solidFill>
              <a:srgbClr val="526D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329113"/>
            <a:ext cx="2517775" cy="1779587"/>
          </a:xfrm>
          <a:prstGeom prst="rect">
            <a:avLst/>
          </a:prstGeom>
          <a:noFill/>
          <a:ln w="28575">
            <a:solidFill>
              <a:srgbClr val="526D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102350" y="3651250"/>
            <a:ext cx="2536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 wrap="none" lIns="0" tIns="0" rIns="0" bIns="0"/>
          <a:lstStyle/>
          <a:p>
            <a:pPr marL="115888" lvl="1" indent="-1588" algn="ctr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2000" b="1">
                <a:solidFill>
                  <a:prstClr val="black"/>
                </a:solidFill>
                <a:ea typeface="ＭＳ Ｐゴシック"/>
                <a:cs typeface="Arial" charset="0"/>
              </a:rPr>
              <a:t>Pacific Tsunami</a:t>
            </a:r>
          </a:p>
        </p:txBody>
      </p:sp>
      <p:pic>
        <p:nvPicPr>
          <p:cNvPr id="615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30388"/>
            <a:ext cx="2554287" cy="1698625"/>
          </a:xfrm>
          <a:prstGeom prst="rect">
            <a:avLst/>
          </a:prstGeom>
          <a:noFill/>
          <a:ln w="28575">
            <a:solidFill>
              <a:srgbClr val="526D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3" descr="droughtmonitor cop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4359275"/>
            <a:ext cx="2743200" cy="2082800"/>
          </a:xfrm>
          <a:prstGeom prst="rect">
            <a:avLst/>
          </a:prstGeom>
          <a:solidFill>
            <a:srgbClr val="4A80AC"/>
          </a:solidFill>
          <a:ln w="38100">
            <a:solidFill>
              <a:srgbClr val="526DC2"/>
            </a:solidFill>
            <a:miter lim="800000"/>
            <a:headEnd/>
            <a:tailEnd/>
          </a:ln>
        </p:spPr>
      </p:pic>
      <p:pic>
        <p:nvPicPr>
          <p:cNvPr id="615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44" b="13492"/>
          <a:stretch>
            <a:fillRect/>
          </a:stretch>
        </p:blipFill>
        <p:spPr bwMode="auto">
          <a:xfrm>
            <a:off x="2016125" y="4251325"/>
            <a:ext cx="208756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5" descr="Untitled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1830388"/>
            <a:ext cx="2446337" cy="1700212"/>
          </a:xfrm>
          <a:prstGeom prst="rect">
            <a:avLst/>
          </a:prstGeom>
          <a:noFill/>
          <a:ln w="38100">
            <a:solidFill>
              <a:srgbClr val="526D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6" descr="imet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1"/>
          <a:stretch>
            <a:fillRect/>
          </a:stretch>
        </p:blipFill>
        <p:spPr bwMode="auto">
          <a:xfrm>
            <a:off x="252413" y="1792288"/>
            <a:ext cx="2482850" cy="1755775"/>
          </a:xfrm>
          <a:prstGeom prst="rect">
            <a:avLst/>
          </a:prstGeom>
          <a:noFill/>
          <a:ln w="38100">
            <a:solidFill>
              <a:srgbClr val="526DC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30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3.amazonaws.com/buzzfeed-media/Images/2011/05/joplin/APTOPIX+Midwest+Storm_Acco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429750" cy="5943600"/>
          </a:xfrm>
          <a:prstGeom prst="rect">
            <a:avLst/>
          </a:prstGeom>
          <a:noFill/>
        </p:spPr>
      </p:pic>
      <p:pic>
        <p:nvPicPr>
          <p:cNvPr id="27652" name="Picture 4" descr="https://s3.amazonaws.com/buzzfeed-media/Images/2011/05/joplin/Midwest+Storms_Acco(2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429750" cy="5943601"/>
          </a:xfrm>
          <a:prstGeom prst="rect">
            <a:avLst/>
          </a:prstGeom>
          <a:noFill/>
        </p:spPr>
      </p:pic>
      <p:pic>
        <p:nvPicPr>
          <p:cNvPr id="27654" name="Picture 6" descr="https://s3.amazonaws.com/buzzfeed-media/Images/2011/05/joplin/Midwest+Storms_Acco(2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14400"/>
            <a:ext cx="9429750" cy="5943600"/>
          </a:xfrm>
          <a:prstGeom prst="rect">
            <a:avLst/>
          </a:prstGeom>
          <a:noFill/>
        </p:spPr>
      </p:pic>
      <p:pic>
        <p:nvPicPr>
          <p:cNvPr id="27656" name="Picture 8" descr="https://s3.amazonaws.com/buzzfeed-media/Images/2011/05/joplin/Midwest+Storms_Acco(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95400"/>
            <a:ext cx="9429750" cy="5562600"/>
          </a:xfrm>
          <a:prstGeom prst="rect">
            <a:avLst/>
          </a:prstGeom>
          <a:noFill/>
        </p:spPr>
      </p:pic>
      <p:pic>
        <p:nvPicPr>
          <p:cNvPr id="27658" name="Picture 10" descr="https://s3.amazonaws.com/buzzfeed-media/Images/2011/05/Midwest+Storms_Acc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14400"/>
            <a:ext cx="9429750" cy="5943600"/>
          </a:xfrm>
          <a:prstGeom prst="rect">
            <a:avLst/>
          </a:prstGeom>
          <a:noFill/>
        </p:spPr>
      </p:pic>
      <p:pic>
        <p:nvPicPr>
          <p:cNvPr id="8" name="Picture 7" descr="dda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912118"/>
            <a:ext cx="9144000" cy="5945882"/>
          </a:xfrm>
          <a:prstGeom prst="rect">
            <a:avLst/>
          </a:prstGeom>
        </p:spPr>
      </p:pic>
      <p:sp>
        <p:nvSpPr>
          <p:cNvPr id="2" name="Title 3"/>
          <p:cNvSpPr txBox="1">
            <a:spLocks/>
          </p:cNvSpPr>
          <p:nvPr/>
        </p:nvSpPr>
        <p:spPr>
          <a:xfrm>
            <a:off x="0" y="0"/>
            <a:ext cx="3276600" cy="9906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h="6985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+mj-lt"/>
                <a:ea typeface="+mj-ea"/>
                <a:cs typeface="+mj-cs"/>
              </a:rPr>
              <a:t>JOPLIN</a:t>
            </a: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221159"/>
            <a:ext cx="2057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EF-5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8000" y="221159"/>
            <a:ext cx="6096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200+ MPH WINDS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048000" y="221159"/>
            <a:ext cx="5867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22 MILES IN LENGTH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5600" y="221159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2.8 BILLION IN LOSSES</a:t>
            </a:r>
            <a:r>
              <a:rPr lang="en-US" sz="4400" b="1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895600" y="221159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1 MILE WIDE</a:t>
            </a:r>
            <a:r>
              <a:rPr lang="en-US" sz="4400" b="1" dirty="0" smtClean="0"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  <p:bldP spid="13" grpId="0"/>
      <p:bldP spid="13" grpId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Mary’s Church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4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 Mary’s Church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35" y="1336713"/>
            <a:ext cx="7367531" cy="49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381000" y="0"/>
            <a:ext cx="8229600" cy="9906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h="6985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+mj-lt"/>
                <a:ea typeface="+mj-ea"/>
                <a:cs typeface="+mj-cs"/>
              </a:rPr>
              <a:t>JOPLIN TORNADO</a:t>
            </a: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forney1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122218"/>
            <a:ext cx="7010400" cy="5735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4p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6757" y="104311"/>
            <a:ext cx="7230485" cy="6649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838200"/>
            <a:ext cx="762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534</a:t>
            </a:r>
          </a:p>
          <a:p>
            <a:endParaRPr lang="en-US" sz="6000" b="1" dirty="0" smtClean="0">
              <a:solidFill>
                <a:srgbClr val="FF0000"/>
              </a:solidFill>
              <a:effectLst>
                <a:outerShdw blurRad="50800" dist="50800" dir="5400000" algn="ctr" rotWithShape="0">
                  <a:schemeClr val="bg2"/>
                </a:outerShdw>
              </a:effectLst>
            </a:endParaRPr>
          </a:p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bg2"/>
                  </a:outerShdw>
                </a:effectLst>
              </a:rPr>
              <a:t>PM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191000" y="3581400"/>
            <a:ext cx="1600200" cy="2286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 flipH="1" flipV="1">
            <a:off x="5676900" y="3467100"/>
            <a:ext cx="457200" cy="2286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91000" y="2971800"/>
            <a:ext cx="1828800" cy="3810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 flipH="1" flipV="1">
            <a:off x="3886200" y="3276600"/>
            <a:ext cx="609600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.abcnews.com/images/Health/ap_hospital_joplin_mw_110523_w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76400"/>
            <a:ext cx="6781800" cy="3814764"/>
          </a:xfrm>
          <a:prstGeom prst="rect">
            <a:avLst/>
          </a:prstGeom>
          <a:noFill/>
        </p:spPr>
      </p:pic>
      <p:pic>
        <p:nvPicPr>
          <p:cNvPr id="4" name="Picture 3" descr="joplinsupref.png"/>
          <p:cNvPicPr>
            <a:picLocks noChangeAspect="1"/>
          </p:cNvPicPr>
          <p:nvPr/>
        </p:nvPicPr>
        <p:blipFill>
          <a:blip r:embed="rId3" cstate="print"/>
          <a:srcRect l="28685" t="24276" r="16722" b="28462"/>
          <a:stretch>
            <a:fillRect/>
          </a:stretch>
        </p:blipFill>
        <p:spPr>
          <a:xfrm>
            <a:off x="0" y="1676400"/>
            <a:ext cx="4495800" cy="3810000"/>
          </a:xfrm>
          <a:prstGeom prst="rect">
            <a:avLst/>
          </a:prstGeom>
        </p:spPr>
      </p:pic>
      <p:sp>
        <p:nvSpPr>
          <p:cNvPr id="14" name="Title 3"/>
          <p:cNvSpPr txBox="1">
            <a:spLocks/>
          </p:cNvSpPr>
          <p:nvPr/>
        </p:nvSpPr>
        <p:spPr>
          <a:xfrm>
            <a:off x="457200" y="381000"/>
            <a:ext cx="8229600" cy="18288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T h="6985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+mj-lt"/>
                <a:ea typeface="+mj-ea"/>
                <a:cs typeface="+mj-cs"/>
              </a:rPr>
              <a:t>PLAN AHEAD!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0" y="2857500"/>
            <a:ext cx="9144000" cy="1143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>
              <a:bevelT h="69850"/>
              <a:bevelB w="0" h="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  <a:latin typeface="+mj-lt"/>
                <a:ea typeface="+mj-ea"/>
                <a:cs typeface="+mj-cs"/>
              </a:rPr>
              <a:t>THANK YOU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im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7461</TotalTime>
  <Words>68</Words>
  <Application>Microsoft Office PowerPoint</Application>
  <PresentationFormat>On-screen Show (4:3)</PresentationFormat>
  <Paragraphs>28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Wingdings</vt:lpstr>
      <vt:lpstr>ＭＳ Ｐゴシック</vt:lpstr>
      <vt:lpstr>Office Theme</vt:lpstr>
      <vt:lpstr>climate</vt:lpstr>
      <vt:lpstr>National Weather Service</vt:lpstr>
      <vt:lpstr>2011:  A Year of Extremes ~600 Fatalities $35 Billion in Economic Losses </vt:lpstr>
      <vt:lpstr>PowerPoint Presentation</vt:lpstr>
      <vt:lpstr>St Mary’s Church</vt:lpstr>
      <vt:lpstr>St Mary’s Church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NWS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SPOTTER TRAINING 2012</dc:title>
  <dc:creator>doug.cramer</dc:creator>
  <cp:lastModifiedBy>Steve Runnels</cp:lastModifiedBy>
  <cp:revision>732</cp:revision>
  <dcterms:created xsi:type="dcterms:W3CDTF">2011-11-12T15:04:08Z</dcterms:created>
  <dcterms:modified xsi:type="dcterms:W3CDTF">2012-04-18T12:35:08Z</dcterms:modified>
</cp:coreProperties>
</file>