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62" r:id="rId2"/>
    <p:sldId id="423" r:id="rId3"/>
    <p:sldId id="424" r:id="rId4"/>
    <p:sldId id="436" r:id="rId5"/>
    <p:sldId id="437" r:id="rId6"/>
    <p:sldId id="463" r:id="rId7"/>
    <p:sldId id="464" r:id="rId8"/>
    <p:sldId id="439" r:id="rId9"/>
    <p:sldId id="471" r:id="rId10"/>
    <p:sldId id="444" r:id="rId11"/>
    <p:sldId id="422" r:id="rId12"/>
    <p:sldId id="430" r:id="rId13"/>
    <p:sldId id="433" r:id="rId14"/>
    <p:sldId id="432" r:id="rId15"/>
    <p:sldId id="470" r:id="rId16"/>
    <p:sldId id="453" r:id="rId17"/>
    <p:sldId id="457" r:id="rId18"/>
    <p:sldId id="466" r:id="rId19"/>
    <p:sldId id="456" r:id="rId20"/>
    <p:sldId id="450" r:id="rId21"/>
    <p:sldId id="449" r:id="rId22"/>
    <p:sldId id="455" r:id="rId23"/>
    <p:sldId id="427" r:id="rId24"/>
  </p:sldIdLst>
  <p:sldSz cx="9144000" cy="6858000" type="screen4x3"/>
  <p:notesSz cx="6858000" cy="9144000"/>
  <p:defaultTextStyle>
    <a:defPPr>
      <a:defRPr lang="en-US"/>
    </a:defPPr>
    <a:lvl1pPr algn="l" rtl="0" fontAlgn="base">
      <a:lnSpc>
        <a:spcPct val="80000"/>
      </a:lnSpc>
      <a:spcBef>
        <a:spcPct val="20000"/>
      </a:spcBef>
      <a:spcAft>
        <a:spcPct val="0"/>
      </a:spcAft>
      <a:defRPr sz="3200" kern="1200">
        <a:solidFill>
          <a:srgbClr val="C0C0C0"/>
        </a:solidFill>
        <a:latin typeface="Arial" charset="0"/>
        <a:ea typeface="+mn-ea"/>
        <a:cs typeface="+mn-cs"/>
      </a:defRPr>
    </a:lvl1pPr>
    <a:lvl2pPr marL="457200" algn="l" rtl="0" fontAlgn="base">
      <a:lnSpc>
        <a:spcPct val="80000"/>
      </a:lnSpc>
      <a:spcBef>
        <a:spcPct val="20000"/>
      </a:spcBef>
      <a:spcAft>
        <a:spcPct val="0"/>
      </a:spcAft>
      <a:defRPr sz="3200" kern="1200">
        <a:solidFill>
          <a:srgbClr val="C0C0C0"/>
        </a:solidFill>
        <a:latin typeface="Arial" charset="0"/>
        <a:ea typeface="+mn-ea"/>
        <a:cs typeface="+mn-cs"/>
      </a:defRPr>
    </a:lvl2pPr>
    <a:lvl3pPr marL="914400" algn="l" rtl="0" fontAlgn="base">
      <a:lnSpc>
        <a:spcPct val="80000"/>
      </a:lnSpc>
      <a:spcBef>
        <a:spcPct val="20000"/>
      </a:spcBef>
      <a:spcAft>
        <a:spcPct val="0"/>
      </a:spcAft>
      <a:defRPr sz="3200" kern="1200">
        <a:solidFill>
          <a:srgbClr val="C0C0C0"/>
        </a:solidFill>
        <a:latin typeface="Arial" charset="0"/>
        <a:ea typeface="+mn-ea"/>
        <a:cs typeface="+mn-cs"/>
      </a:defRPr>
    </a:lvl3pPr>
    <a:lvl4pPr marL="1371600" algn="l" rtl="0" fontAlgn="base">
      <a:lnSpc>
        <a:spcPct val="80000"/>
      </a:lnSpc>
      <a:spcBef>
        <a:spcPct val="20000"/>
      </a:spcBef>
      <a:spcAft>
        <a:spcPct val="0"/>
      </a:spcAft>
      <a:defRPr sz="3200" kern="1200">
        <a:solidFill>
          <a:srgbClr val="C0C0C0"/>
        </a:solidFill>
        <a:latin typeface="Arial" charset="0"/>
        <a:ea typeface="+mn-ea"/>
        <a:cs typeface="+mn-cs"/>
      </a:defRPr>
    </a:lvl4pPr>
    <a:lvl5pPr marL="1828800" algn="l" rtl="0" fontAlgn="base">
      <a:lnSpc>
        <a:spcPct val="80000"/>
      </a:lnSpc>
      <a:spcBef>
        <a:spcPct val="20000"/>
      </a:spcBef>
      <a:spcAft>
        <a:spcPct val="0"/>
      </a:spcAft>
      <a:defRPr sz="3200" kern="1200">
        <a:solidFill>
          <a:srgbClr val="C0C0C0"/>
        </a:solidFill>
        <a:latin typeface="Arial" charset="0"/>
        <a:ea typeface="+mn-ea"/>
        <a:cs typeface="+mn-cs"/>
      </a:defRPr>
    </a:lvl5pPr>
    <a:lvl6pPr marL="2286000" algn="l" defTabSz="914400" rtl="0" eaLnBrk="1" latinLnBrk="0" hangingPunct="1">
      <a:defRPr sz="3200" kern="1200">
        <a:solidFill>
          <a:srgbClr val="C0C0C0"/>
        </a:solidFill>
        <a:latin typeface="Arial" charset="0"/>
        <a:ea typeface="+mn-ea"/>
        <a:cs typeface="+mn-cs"/>
      </a:defRPr>
    </a:lvl6pPr>
    <a:lvl7pPr marL="2743200" algn="l" defTabSz="914400" rtl="0" eaLnBrk="1" latinLnBrk="0" hangingPunct="1">
      <a:defRPr sz="3200" kern="1200">
        <a:solidFill>
          <a:srgbClr val="C0C0C0"/>
        </a:solidFill>
        <a:latin typeface="Arial" charset="0"/>
        <a:ea typeface="+mn-ea"/>
        <a:cs typeface="+mn-cs"/>
      </a:defRPr>
    </a:lvl7pPr>
    <a:lvl8pPr marL="3200400" algn="l" defTabSz="914400" rtl="0" eaLnBrk="1" latinLnBrk="0" hangingPunct="1">
      <a:defRPr sz="3200" kern="1200">
        <a:solidFill>
          <a:srgbClr val="C0C0C0"/>
        </a:solidFill>
        <a:latin typeface="Arial" charset="0"/>
        <a:ea typeface="+mn-ea"/>
        <a:cs typeface="+mn-cs"/>
      </a:defRPr>
    </a:lvl8pPr>
    <a:lvl9pPr marL="3657600" algn="l" defTabSz="914400" rtl="0" eaLnBrk="1" latinLnBrk="0" hangingPunct="1">
      <a:defRPr sz="3200" kern="1200">
        <a:solidFill>
          <a:srgbClr val="C0C0C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C0C0C0"/>
    <a:srgbClr val="9CC1DA"/>
    <a:srgbClr val="FFFFCC"/>
    <a:srgbClr val="22F9FE"/>
    <a:srgbClr val="66FF33"/>
    <a:srgbClr val="333333"/>
    <a:srgbClr val="99FF99"/>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934" autoAdjust="0"/>
    <p:restoredTop sz="94858" autoAdjust="0"/>
  </p:normalViewPr>
  <p:slideViewPr>
    <p:cSldViewPr snapToGrid="0">
      <p:cViewPr>
        <p:scale>
          <a:sx n="120" d="100"/>
          <a:sy n="120" d="100"/>
        </p:scale>
        <p:origin x="-13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pah-s-filesvr\u_drive\Christine%20Wielgos\Spotter%20Training\2008_2009%20stats\tornadoes%20by%20month_REVISED_12_25_10.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pah-s-filesvr\u_drive\Christine%20Wielgos\Spotter%20Training\2008_2009%20stats\number%20of%20tornadoes_REVISED%2012_25_10.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view3D>
      <c:rotX val="50"/>
      <c:hPercent val="64"/>
      <c:rotY val="40"/>
      <c:depthPercent val="100"/>
      <c:rAngAx val="1"/>
    </c:view3D>
    <c:floor>
      <c:thickness val="0"/>
      <c:spPr>
        <a:solidFill>
          <a:srgbClr val="808080"/>
        </a:solidFill>
        <a:ln w="3175">
          <a:solidFill>
            <a:srgbClr val="00000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7.712962135810858E-2"/>
          <c:y val="2.3124019045357977E-2"/>
          <c:w val="0.94003241491085898"/>
          <c:h val="0.90954773869346761"/>
        </c:manualLayout>
      </c:layout>
      <c:bar3DChart>
        <c:barDir val="col"/>
        <c:grouping val="clustered"/>
        <c:varyColors val="0"/>
        <c:ser>
          <c:idx val="0"/>
          <c:order val="0"/>
          <c:spPr>
            <a:gradFill rotWithShape="0">
              <a:gsLst>
                <a:gs pos="0">
                  <a:srgbClr val="FFEFD1"/>
                </a:gs>
                <a:gs pos="64999">
                  <a:srgbClr val="F0EBD5"/>
                </a:gs>
                <a:gs pos="100000">
                  <a:srgbClr val="D1C39F"/>
                </a:gs>
              </a:gsLst>
              <a:path path="rect">
                <a:fillToRect l="50000" t="50000" r="50000" b="50000"/>
              </a:path>
            </a:gradFill>
            <a:ln w="12700">
              <a:solidFill>
                <a:srgbClr val="000000"/>
              </a:solidFill>
              <a:prstDash val="solid"/>
            </a:ln>
          </c:spPr>
          <c:invertIfNegative val="0"/>
          <c:dLbls>
            <c:dLbl>
              <c:idx val="0"/>
              <c:layout>
                <c:manualLayout>
                  <c:x val="1.1997703412073513E-2"/>
                  <c:y val="-2.2172084258698387E-2"/>
                </c:manualLayout>
              </c:layout>
              <c:showLegendKey val="0"/>
              <c:showVal val="1"/>
              <c:showCatName val="0"/>
              <c:showSerName val="0"/>
              <c:showPercent val="0"/>
              <c:showBubbleSize val="0"/>
            </c:dLbl>
            <c:dLbl>
              <c:idx val="1"/>
              <c:layout>
                <c:manualLayout>
                  <c:x val="3.3401821530817818E-3"/>
                  <c:y val="-2.9177910550126172E-2"/>
                </c:manualLayout>
              </c:layout>
              <c:showLegendKey val="0"/>
              <c:showVal val="1"/>
              <c:showCatName val="0"/>
              <c:showSerName val="0"/>
              <c:showPercent val="0"/>
              <c:showBubbleSize val="0"/>
            </c:dLbl>
            <c:dLbl>
              <c:idx val="2"/>
              <c:layout>
                <c:manualLayout>
                  <c:x val="6.8176810151567152E-3"/>
                  <c:y val="-1.991136786293678E-2"/>
                </c:manualLayout>
              </c:layout>
              <c:showLegendKey val="0"/>
              <c:showVal val="1"/>
              <c:showCatName val="0"/>
              <c:showSerName val="0"/>
              <c:showPercent val="0"/>
              <c:showBubbleSize val="0"/>
            </c:dLbl>
            <c:dLbl>
              <c:idx val="3"/>
              <c:layout>
                <c:manualLayout>
                  <c:x val="6.9201662292213565E-3"/>
                  <c:y val="-2.4928999259707867E-2"/>
                </c:manualLayout>
              </c:layout>
              <c:showLegendKey val="0"/>
              <c:showVal val="1"/>
              <c:showCatName val="0"/>
              <c:showSerName val="0"/>
              <c:showPercent val="0"/>
              <c:showBubbleSize val="0"/>
            </c:dLbl>
            <c:dLbl>
              <c:idx val="4"/>
              <c:layout>
                <c:manualLayout>
                  <c:x val="1.240563730182026E-2"/>
                  <c:y val="-2.7278650470198826E-2"/>
                </c:manualLayout>
              </c:layout>
              <c:showLegendKey val="0"/>
              <c:showVal val="1"/>
              <c:showCatName val="0"/>
              <c:showSerName val="0"/>
              <c:showPercent val="0"/>
              <c:showBubbleSize val="0"/>
            </c:dLbl>
            <c:dLbl>
              <c:idx val="5"/>
              <c:layout>
                <c:manualLayout>
                  <c:x val="9.940232349400422E-3"/>
                  <c:y val="-1.6891280549730388E-2"/>
                </c:manualLayout>
              </c:layout>
              <c:showLegendKey val="0"/>
              <c:showVal val="1"/>
              <c:showCatName val="0"/>
              <c:showSerName val="0"/>
              <c:showPercent val="0"/>
              <c:showBubbleSize val="0"/>
            </c:dLbl>
            <c:dLbl>
              <c:idx val="6"/>
              <c:layout>
                <c:manualLayout>
                  <c:x val="1.5864929363570392E-2"/>
                  <c:y val="-1.6269272873554119E-2"/>
                </c:manualLayout>
              </c:layout>
              <c:showLegendKey val="0"/>
              <c:showVal val="1"/>
              <c:showCatName val="0"/>
              <c:showSerName val="0"/>
              <c:showPercent val="0"/>
              <c:showBubbleSize val="0"/>
            </c:dLbl>
            <c:dLbl>
              <c:idx val="7"/>
              <c:layout>
                <c:manualLayout>
                  <c:x val="1.2859275896833833E-2"/>
                  <c:y val="-1.5231802054893924E-2"/>
                </c:manualLayout>
              </c:layout>
              <c:showLegendKey val="0"/>
              <c:showVal val="1"/>
              <c:showCatName val="0"/>
              <c:showSerName val="0"/>
              <c:showPercent val="0"/>
              <c:showBubbleSize val="0"/>
            </c:dLbl>
            <c:dLbl>
              <c:idx val="8"/>
              <c:layout>
                <c:manualLayout>
                  <c:x val="1.4467429820867293E-2"/>
                  <c:y val="-1.8528073438056528E-2"/>
                </c:manualLayout>
              </c:layout>
              <c:showLegendKey val="0"/>
              <c:showVal val="1"/>
              <c:showCatName val="0"/>
              <c:showSerName val="0"/>
              <c:showPercent val="0"/>
              <c:showBubbleSize val="0"/>
            </c:dLbl>
            <c:dLbl>
              <c:idx val="9"/>
              <c:layout>
                <c:manualLayout>
                  <c:x val="1.1117891513560933E-2"/>
                  <c:y val="-1.3848845817349775E-2"/>
                </c:manualLayout>
              </c:layout>
              <c:showLegendKey val="0"/>
              <c:showVal val="1"/>
              <c:showCatName val="0"/>
              <c:showSerName val="0"/>
              <c:showPercent val="0"/>
              <c:showBubbleSize val="0"/>
            </c:dLbl>
            <c:dLbl>
              <c:idx val="10"/>
              <c:layout>
                <c:manualLayout>
                  <c:x val="9.501093613298376E-3"/>
                  <c:y val="-1.9026011171680467E-2"/>
                </c:manualLayout>
              </c:layout>
              <c:tx>
                <c:rich>
                  <a:bodyPr/>
                  <a:lstStyle/>
                  <a:p>
                    <a:r>
                      <a:rPr lang="en-US" sz="3200">
                        <a:solidFill>
                          <a:srgbClr val="FFFF00"/>
                        </a:solidFill>
                        <a:effectLst>
                          <a:outerShdw blurRad="38100" dist="38100" dir="2700000" algn="tl">
                            <a:srgbClr val="000000">
                              <a:alpha val="43137"/>
                            </a:srgbClr>
                          </a:outerShdw>
                        </a:effectLst>
                      </a:rPr>
                      <a:t>19</a:t>
                    </a:r>
                  </a:p>
                </c:rich>
              </c:tx>
              <c:showLegendKey val="0"/>
              <c:showVal val="0"/>
              <c:showCatName val="0"/>
              <c:showSerName val="0"/>
              <c:showPercent val="0"/>
              <c:showBubbleSize val="0"/>
            </c:dLbl>
            <c:dLbl>
              <c:idx val="11"/>
              <c:layout>
                <c:manualLayout>
                  <c:x val="1.1027230971128598E-2"/>
                  <c:y val="-1.5803553401978625E-2"/>
                </c:manualLayout>
              </c:layout>
              <c:showLegendKey val="0"/>
              <c:showVal val="1"/>
              <c:showCatName val="0"/>
              <c:showSerName val="0"/>
              <c:showPercent val="0"/>
              <c:showBubbleSize val="0"/>
            </c:dLbl>
            <c:spPr>
              <a:noFill/>
              <a:ln w="25400">
                <a:noFill/>
              </a:ln>
            </c:spPr>
            <c:txPr>
              <a:bodyPr/>
              <a:lstStyle/>
              <a:p>
                <a:pPr>
                  <a:defRPr sz="3200" b="1" i="0" u="none" strike="noStrike" baseline="0">
                    <a:solidFill>
                      <a:srgbClr val="FFFF00"/>
                    </a:solidFill>
                    <a:effectLst>
                      <a:outerShdw blurRad="38100" dist="38100" dir="2700000" algn="tl">
                        <a:srgbClr val="000000">
                          <a:alpha val="43137"/>
                        </a:srgbClr>
                      </a:outerShdw>
                    </a:effectLst>
                    <a:latin typeface="Arial"/>
                    <a:ea typeface="Arial"/>
                    <a:cs typeface="Arial"/>
                  </a:defRPr>
                </a:pPr>
                <a:endParaRPr lang="en-US"/>
              </a:p>
            </c:txPr>
            <c:showLegendKey val="0"/>
            <c:showVal val="1"/>
            <c:showCatName val="0"/>
            <c:showSerName val="0"/>
            <c:showPercent val="0"/>
            <c:showBubbleSize val="0"/>
            <c:showLeaderLines val="0"/>
          </c:dLbls>
          <c:cat>
            <c:strLit>
              <c:ptCount val="12"/>
              <c:pt idx="0">
                <c:v>JAN</c:v>
              </c:pt>
              <c:pt idx="1">
                <c:v> FEB</c:v>
              </c:pt>
              <c:pt idx="2">
                <c:v> MAR</c:v>
              </c:pt>
              <c:pt idx="3">
                <c:v> APR</c:v>
              </c:pt>
              <c:pt idx="4">
                <c:v> MAY</c:v>
              </c:pt>
              <c:pt idx="5">
                <c:v> JUN</c:v>
              </c:pt>
              <c:pt idx="6">
                <c:v> JUL</c:v>
              </c:pt>
              <c:pt idx="7">
                <c:v> AUG</c:v>
              </c:pt>
              <c:pt idx="8">
                <c:v> SEP</c:v>
              </c:pt>
              <c:pt idx="9">
                <c:v> OCT</c:v>
              </c:pt>
              <c:pt idx="10">
                <c:v> NOV</c:v>
              </c:pt>
              <c:pt idx="11">
                <c:v> DEC</c:v>
              </c:pt>
            </c:strLit>
          </c:cat>
          <c:val>
            <c:numRef>
              <c:f>Sheet1!$A$1:$L$1</c:f>
              <c:numCache>
                <c:formatCode>General</c:formatCode>
                <c:ptCount val="12"/>
                <c:pt idx="0">
                  <c:v>22</c:v>
                </c:pt>
                <c:pt idx="1">
                  <c:v>10</c:v>
                </c:pt>
                <c:pt idx="2">
                  <c:v>19</c:v>
                </c:pt>
                <c:pt idx="3">
                  <c:v>44</c:v>
                </c:pt>
                <c:pt idx="4">
                  <c:v>100</c:v>
                </c:pt>
                <c:pt idx="5">
                  <c:v>32</c:v>
                </c:pt>
                <c:pt idx="6">
                  <c:v>6</c:v>
                </c:pt>
                <c:pt idx="7">
                  <c:v>7</c:v>
                </c:pt>
                <c:pt idx="8">
                  <c:v>11</c:v>
                </c:pt>
                <c:pt idx="9">
                  <c:v>32</c:v>
                </c:pt>
                <c:pt idx="10">
                  <c:v>19</c:v>
                </c:pt>
                <c:pt idx="11">
                  <c:v>2</c:v>
                </c:pt>
              </c:numCache>
            </c:numRef>
          </c:val>
        </c:ser>
        <c:dLbls>
          <c:showLegendKey val="0"/>
          <c:showVal val="1"/>
          <c:showCatName val="0"/>
          <c:showSerName val="0"/>
          <c:showPercent val="0"/>
          <c:showBubbleSize val="0"/>
        </c:dLbls>
        <c:gapWidth val="150"/>
        <c:shape val="box"/>
        <c:axId val="95763072"/>
        <c:axId val="113123712"/>
        <c:axId val="0"/>
      </c:bar3DChart>
      <c:catAx>
        <c:axId val="95763072"/>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975" b="1" i="0" u="none" strike="noStrike" baseline="0">
                <a:solidFill>
                  <a:srgbClr val="000000"/>
                </a:solidFill>
                <a:latin typeface="Arial"/>
                <a:ea typeface="Arial"/>
                <a:cs typeface="Arial"/>
              </a:defRPr>
            </a:pPr>
            <a:endParaRPr lang="en-US"/>
          </a:p>
        </c:txPr>
        <c:crossAx val="113123712"/>
        <c:crosses val="autoZero"/>
        <c:auto val="1"/>
        <c:lblAlgn val="ctr"/>
        <c:lblOffset val="100"/>
        <c:tickLblSkip val="1"/>
        <c:tickMarkSkip val="1"/>
        <c:noMultiLvlLbl val="0"/>
      </c:catAx>
      <c:valAx>
        <c:axId val="113123712"/>
        <c:scaling>
          <c:orientation val="minMax"/>
          <c:max val="110"/>
          <c:min val="0"/>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95763072"/>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view3D>
      <c:rotX val="15"/>
      <c:hPercent val="57"/>
      <c:rotY val="30"/>
      <c:depthPercent val="100"/>
      <c:rAngAx val="1"/>
    </c:view3D>
    <c:floor>
      <c:thickness val="0"/>
      <c:spPr>
        <a:solidFill>
          <a:srgbClr val="C0C0C0"/>
        </a:solidFill>
        <a:ln w="3175">
          <a:solidFill>
            <a:srgbClr val="000000"/>
          </a:solidFill>
          <a:prstDash val="solid"/>
        </a:ln>
      </c:spPr>
    </c:floor>
    <c:sideWall>
      <c:thickness val="0"/>
      <c:spPr>
        <a:gradFill rotWithShape="0">
          <a:gsLst>
            <a:gs pos="0">
              <a:srgbClr val="333333"/>
            </a:gs>
            <a:gs pos="50000">
              <a:srgbClr val="808080"/>
            </a:gs>
            <a:gs pos="100000">
              <a:srgbClr val="333333"/>
            </a:gs>
          </a:gsLst>
          <a:lin ang="5400000" scaled="1"/>
        </a:gradFill>
        <a:ln w="12700">
          <a:solidFill>
            <a:srgbClr val="808080"/>
          </a:solidFill>
          <a:prstDash val="solid"/>
        </a:ln>
      </c:spPr>
    </c:sideWall>
    <c:backWall>
      <c:thickness val="0"/>
      <c:spPr>
        <a:gradFill rotWithShape="0">
          <a:gsLst>
            <a:gs pos="0">
              <a:srgbClr val="333333"/>
            </a:gs>
            <a:gs pos="50000">
              <a:srgbClr val="808080"/>
            </a:gs>
            <a:gs pos="100000">
              <a:srgbClr val="333333"/>
            </a:gs>
          </a:gsLst>
          <a:lin ang="5400000" scaled="1"/>
        </a:gradFill>
        <a:ln w="12700">
          <a:solidFill>
            <a:srgbClr val="808080"/>
          </a:solidFill>
          <a:prstDash val="solid"/>
        </a:ln>
      </c:spPr>
    </c:backWall>
    <c:plotArea>
      <c:layout>
        <c:manualLayout>
          <c:layoutTarget val="inner"/>
          <c:xMode val="edge"/>
          <c:yMode val="edge"/>
          <c:x val="5.0632911392405132E-2"/>
          <c:y val="4.0080199539899664E-2"/>
          <c:w val="0.92980437284234752"/>
          <c:h val="0.79158394091301587"/>
        </c:manualLayout>
      </c:layout>
      <c:bar3DChart>
        <c:barDir val="col"/>
        <c:grouping val="clustered"/>
        <c:varyColors val="0"/>
        <c:ser>
          <c:idx val="0"/>
          <c:order val="0"/>
          <c:spPr>
            <a:gradFill rotWithShape="0">
              <a:gsLst>
                <a:gs pos="0">
                  <a:srgbClr val="FF0000"/>
                </a:gs>
                <a:gs pos="100000">
                  <a:srgbClr val="800000"/>
                </a:gs>
              </a:gsLst>
              <a:lin ang="5400000" scaled="1"/>
            </a:gradFill>
            <a:ln w="12700">
              <a:solidFill>
                <a:srgbClr val="000000"/>
              </a:solidFill>
              <a:prstDash val="solid"/>
            </a:ln>
          </c:spPr>
          <c:invertIfNegative val="0"/>
          <c:dLbls>
            <c:dLbl>
              <c:idx val="0"/>
              <c:layout>
                <c:manualLayout>
                  <c:x val="-3.7036567207005037E-3"/>
                  <c:y val="-3.3783074381251908E-2"/>
                </c:manualLayout>
              </c:layout>
              <c:showLegendKey val="0"/>
              <c:showVal val="1"/>
              <c:showCatName val="0"/>
              <c:showSerName val="0"/>
              <c:showPercent val="0"/>
              <c:showBubbleSize val="0"/>
            </c:dLbl>
            <c:dLbl>
              <c:idx val="1"/>
              <c:layout>
                <c:manualLayout>
                  <c:x val="-3.4838970790331452E-3"/>
                  <c:y val="-4.1770612977866522E-2"/>
                </c:manualLayout>
              </c:layout>
              <c:showLegendKey val="0"/>
              <c:showVal val="1"/>
              <c:showCatName val="0"/>
              <c:showSerName val="0"/>
              <c:showPercent val="0"/>
              <c:showBubbleSize val="0"/>
            </c:dLbl>
            <c:dLbl>
              <c:idx val="2"/>
              <c:layout>
                <c:manualLayout>
                  <c:x val="-4.4147646101199674E-3"/>
                  <c:y val="-4.1799114289231894E-2"/>
                </c:manualLayout>
              </c:layout>
              <c:showLegendKey val="0"/>
              <c:showVal val="1"/>
              <c:showCatName val="0"/>
              <c:showSerName val="0"/>
              <c:showPercent val="0"/>
              <c:showBubbleSize val="0"/>
            </c:dLbl>
            <c:dLbl>
              <c:idx val="3"/>
              <c:layout>
                <c:manualLayout>
                  <c:x val="-3.0442569822616014E-3"/>
                  <c:y val="-3.245656816704369E-2"/>
                </c:manualLayout>
              </c:layout>
              <c:showLegendKey val="0"/>
              <c:showVal val="1"/>
              <c:showCatName val="0"/>
              <c:showSerName val="0"/>
              <c:showPercent val="0"/>
              <c:showBubbleSize val="0"/>
            </c:dLbl>
            <c:dLbl>
              <c:idx val="4"/>
              <c:layout>
                <c:manualLayout>
                  <c:x val="-1.673749354403222E-3"/>
                  <c:y val="-4.1770612977866522E-2"/>
                </c:manualLayout>
              </c:layout>
              <c:showLegendKey val="0"/>
              <c:showVal val="1"/>
              <c:showCatName val="0"/>
              <c:showSerName val="0"/>
              <c:showPercent val="0"/>
              <c:showBubbleSize val="0"/>
            </c:dLbl>
            <c:dLbl>
              <c:idx val="5"/>
              <c:layout>
                <c:manualLayout>
                  <c:x val="-1.9333774302377899E-3"/>
                  <c:y val="-4.5764277078902904E-2"/>
                </c:manualLayout>
              </c:layout>
              <c:showLegendKey val="0"/>
              <c:showVal val="1"/>
              <c:showCatName val="0"/>
              <c:showSerName val="0"/>
              <c:showPercent val="0"/>
              <c:showBubbleSize val="0"/>
            </c:dLbl>
            <c:dLbl>
              <c:idx val="6"/>
              <c:layout>
                <c:manualLayout>
                  <c:x val="-2.3848572438226259E-3"/>
                  <c:y val="-4.9180507598744122E-2"/>
                </c:manualLayout>
              </c:layout>
              <c:showLegendKey val="0"/>
              <c:showVal val="1"/>
              <c:showCatName val="0"/>
              <c:showSerName val="0"/>
              <c:showPercent val="0"/>
              <c:showBubbleSize val="0"/>
            </c:dLbl>
            <c:dLbl>
              <c:idx val="7"/>
              <c:layout>
                <c:manualLayout>
                  <c:x val="-3.3158455883462341E-3"/>
                  <c:y val="-2.9211766304478772E-2"/>
                </c:manualLayout>
              </c:layout>
              <c:showLegendKey val="0"/>
              <c:showVal val="1"/>
              <c:showCatName val="0"/>
              <c:showSerName val="0"/>
              <c:showPercent val="0"/>
              <c:showBubbleSize val="0"/>
            </c:dLbl>
            <c:dLbl>
              <c:idx val="8"/>
              <c:layout>
                <c:manualLayout>
                  <c:x val="-7.9446916086007603E-4"/>
                  <c:y val="-3.7819595646607251E-2"/>
                </c:manualLayout>
              </c:layout>
              <c:showLegendKey val="0"/>
              <c:showVal val="1"/>
              <c:showCatName val="0"/>
              <c:showSerName val="0"/>
              <c:showPercent val="0"/>
              <c:showBubbleSize val="0"/>
            </c:dLbl>
            <c:dLbl>
              <c:idx val="9"/>
              <c:layout>
                <c:manualLayout>
                  <c:x val="1.7267864531893291E-3"/>
                  <c:y val="-4.5821279701633293E-2"/>
                </c:manualLayout>
              </c:layout>
              <c:showLegendKey val="0"/>
              <c:showVal val="1"/>
              <c:showCatName val="0"/>
              <c:showSerName val="0"/>
              <c:showPercent val="0"/>
              <c:showBubbleSize val="0"/>
            </c:dLbl>
            <c:dLbl>
              <c:idx val="10"/>
              <c:layout>
                <c:manualLayout>
                  <c:x val="-3.5494987752537216E-4"/>
                  <c:y val="-3.5180939071144605E-2"/>
                </c:manualLayout>
              </c:layout>
              <c:showLegendKey val="0"/>
              <c:showVal val="1"/>
              <c:showCatName val="0"/>
              <c:showSerName val="0"/>
              <c:showPercent val="0"/>
              <c:showBubbleSize val="0"/>
            </c:dLbl>
            <c:spPr>
              <a:solidFill>
                <a:srgbClr val="FFFFFF"/>
              </a:solidFill>
              <a:ln w="25400">
                <a:noFill/>
              </a:ln>
            </c:spPr>
            <c:txPr>
              <a:bodyPr/>
              <a:lstStyle/>
              <a:p>
                <a:pPr>
                  <a:defRPr sz="200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dLbls>
          <c:cat>
            <c:strLit>
              <c:ptCount val="15"/>
              <c:pt idx="0">
                <c:v>'96</c:v>
              </c:pt>
              <c:pt idx="1">
                <c:v> '97</c:v>
              </c:pt>
              <c:pt idx="2">
                <c:v> '98</c:v>
              </c:pt>
              <c:pt idx="3">
                <c:v> '99</c:v>
              </c:pt>
              <c:pt idx="4">
                <c:v> '00</c:v>
              </c:pt>
              <c:pt idx="5">
                <c:v> '01</c:v>
              </c:pt>
              <c:pt idx="6">
                <c:v> '02</c:v>
              </c:pt>
              <c:pt idx="7">
                <c:v> '03</c:v>
              </c:pt>
              <c:pt idx="8">
                <c:v> '04</c:v>
              </c:pt>
              <c:pt idx="9">
                <c:v> '05</c:v>
              </c:pt>
              <c:pt idx="10">
                <c:v> '06</c:v>
              </c:pt>
              <c:pt idx="11">
                <c:v> '07</c:v>
              </c:pt>
              <c:pt idx="12">
                <c:v> '08</c:v>
              </c:pt>
              <c:pt idx="13">
                <c:v> '09</c:v>
              </c:pt>
              <c:pt idx="14">
                <c:v> '10</c:v>
              </c:pt>
            </c:strLit>
          </c:cat>
          <c:val>
            <c:numRef>
              <c:f>Sheet1!$A$1:$O$1</c:f>
              <c:numCache>
                <c:formatCode>General</c:formatCode>
                <c:ptCount val="15"/>
                <c:pt idx="0">
                  <c:v>18</c:v>
                </c:pt>
                <c:pt idx="1">
                  <c:v>12</c:v>
                </c:pt>
                <c:pt idx="2">
                  <c:v>18</c:v>
                </c:pt>
                <c:pt idx="3">
                  <c:v>20</c:v>
                </c:pt>
                <c:pt idx="4">
                  <c:v>12</c:v>
                </c:pt>
                <c:pt idx="5">
                  <c:v>9</c:v>
                </c:pt>
                <c:pt idx="6">
                  <c:v>25</c:v>
                </c:pt>
                <c:pt idx="7">
                  <c:v>40</c:v>
                </c:pt>
                <c:pt idx="8">
                  <c:v>24</c:v>
                </c:pt>
                <c:pt idx="9">
                  <c:v>21</c:v>
                </c:pt>
                <c:pt idx="10">
                  <c:v>31</c:v>
                </c:pt>
                <c:pt idx="11">
                  <c:v>19</c:v>
                </c:pt>
                <c:pt idx="12">
                  <c:v>15</c:v>
                </c:pt>
                <c:pt idx="13">
                  <c:v>32</c:v>
                </c:pt>
                <c:pt idx="14">
                  <c:v>18</c:v>
                </c:pt>
              </c:numCache>
            </c:numRef>
          </c:val>
        </c:ser>
        <c:dLbls>
          <c:showLegendKey val="0"/>
          <c:showVal val="1"/>
          <c:showCatName val="0"/>
          <c:showSerName val="0"/>
          <c:showPercent val="0"/>
          <c:showBubbleSize val="0"/>
        </c:dLbls>
        <c:gapWidth val="150"/>
        <c:shape val="box"/>
        <c:axId val="116680192"/>
        <c:axId val="116687616"/>
        <c:axId val="0"/>
      </c:bar3DChart>
      <c:catAx>
        <c:axId val="116680192"/>
        <c:scaling>
          <c:orientation val="minMax"/>
        </c:scaling>
        <c:delete val="0"/>
        <c:axPos val="b"/>
        <c:title>
          <c:tx>
            <c:rich>
              <a:bodyPr/>
              <a:lstStyle/>
              <a:p>
                <a:pPr>
                  <a:defRPr sz="1725" b="1" i="0" u="none" strike="noStrike" baseline="0">
                    <a:solidFill>
                      <a:srgbClr val="000000"/>
                    </a:solidFill>
                    <a:latin typeface="Arial"/>
                    <a:ea typeface="Arial"/>
                    <a:cs typeface="Arial"/>
                  </a:defRPr>
                </a:pPr>
                <a:r>
                  <a:rPr lang="en-US"/>
                  <a:t>Year</a:t>
                </a:r>
              </a:p>
            </c:rich>
          </c:tx>
          <c:layout>
            <c:manualLayout>
              <c:xMode val="edge"/>
              <c:yMode val="edge"/>
              <c:x val="0.46720368239355581"/>
              <c:y val="0.89980044077656618"/>
            </c:manualLayout>
          </c:layout>
          <c:overlay val="0"/>
          <c:spPr>
            <a:noFill/>
            <a:ln w="25400">
              <a:noFill/>
            </a:ln>
          </c:spPr>
        </c:title>
        <c:numFmt formatCode="General" sourceLinked="1"/>
        <c:majorTickMark val="out"/>
        <c:minorTickMark val="none"/>
        <c:tickLblPos val="low"/>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16687616"/>
        <c:crosses val="autoZero"/>
        <c:auto val="1"/>
        <c:lblAlgn val="ctr"/>
        <c:lblOffset val="100"/>
        <c:tickLblSkip val="1"/>
        <c:tickMarkSkip val="1"/>
        <c:noMultiLvlLbl val="0"/>
      </c:catAx>
      <c:valAx>
        <c:axId val="116687616"/>
        <c:scaling>
          <c:orientation val="minMax"/>
          <c:max val="50"/>
          <c:min val="0"/>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725" b="0" i="0" u="none" strike="noStrike" baseline="0">
                <a:solidFill>
                  <a:srgbClr val="000000"/>
                </a:solidFill>
                <a:latin typeface="Arial"/>
                <a:ea typeface="Arial"/>
                <a:cs typeface="Arial"/>
              </a:defRPr>
            </a:pPr>
            <a:endParaRPr lang="en-US"/>
          </a:p>
        </c:txPr>
        <c:crossAx val="116680192"/>
        <c:crosses val="autoZero"/>
        <c:crossBetween val="between"/>
      </c:val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725"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cdr:x>
      <cdr:y>0.04262</cdr:y>
    </cdr:from>
    <cdr:to>
      <cdr:x>1</cdr:x>
      <cdr:y>1</cdr:y>
    </cdr:to>
    <cdr:pic>
      <cdr:nvPicPr>
        <cdr:cNvPr id="2" name="Picture 1"/>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l="6773" t="3865" r="7857" b="3865"/>
        <a:stretch xmlns:a="http://schemas.openxmlformats.org/drawingml/2006/main">
          <a:fillRect/>
        </a:stretch>
      </cdr:blipFill>
      <cdr:spPr bwMode="auto">
        <a:xfrm xmlns:a="http://schemas.openxmlformats.org/drawingml/2006/main">
          <a:off x="50800" y="812800"/>
          <a:ext cx="9078913" cy="56388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200">
                <a:solidFill>
                  <a:schemeClr val="tx1"/>
                </a:solidFill>
              </a:defRPr>
            </a:lvl1pPr>
          </a:lstStyle>
          <a:p>
            <a:pPr>
              <a:defRPr/>
            </a:pPr>
            <a:endParaRPr lang="en-US"/>
          </a:p>
        </p:txBody>
      </p:sp>
      <p:sp>
        <p:nvSpPr>
          <p:cNvPr id="1013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solidFill>
                  <a:schemeClr val="tx1"/>
                </a:solidFill>
              </a:defRPr>
            </a:lvl1pPr>
          </a:lstStyle>
          <a:p>
            <a:pPr>
              <a:defRPr/>
            </a:pPr>
            <a:endParaRPr lang="en-US"/>
          </a:p>
        </p:txBody>
      </p:sp>
      <p:sp>
        <p:nvSpPr>
          <p:cNvPr id="890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13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13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200">
                <a:solidFill>
                  <a:schemeClr val="tx1"/>
                </a:solidFill>
              </a:defRPr>
            </a:lvl1pPr>
          </a:lstStyle>
          <a:p>
            <a:pPr>
              <a:defRPr/>
            </a:pPr>
            <a:endParaRPr lang="en-US"/>
          </a:p>
        </p:txBody>
      </p:sp>
      <p:sp>
        <p:nvSpPr>
          <p:cNvPr id="1013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solidFill>
                  <a:schemeClr val="tx1"/>
                </a:solidFill>
              </a:defRPr>
            </a:lvl1pPr>
          </a:lstStyle>
          <a:p>
            <a:pPr>
              <a:defRPr/>
            </a:pPr>
            <a:fld id="{2DEF24F9-B43A-4777-990C-1A46048558C2}" type="slidenum">
              <a:rPr lang="en-US"/>
              <a:pPr>
                <a:defRPr/>
              </a:pPr>
              <a:t>‹#›</a:t>
            </a:fld>
            <a:endParaRPr lang="en-US"/>
          </a:p>
        </p:txBody>
      </p:sp>
    </p:spTree>
    <p:extLst>
      <p:ext uri="{BB962C8B-B14F-4D97-AF65-F5344CB8AC3E}">
        <p14:creationId xmlns:p14="http://schemas.microsoft.com/office/powerpoint/2010/main" val="24768413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Church</a:t>
            </a:r>
            <a:r>
              <a:rPr lang="en-US" baseline="0" dirty="0" smtClean="0"/>
              <a:t> Emergency Preparedness</a:t>
            </a:r>
          </a:p>
          <a:p>
            <a:endParaRPr lang="en-US" baseline="0" dirty="0" smtClean="0"/>
          </a:p>
          <a:p>
            <a:r>
              <a:rPr lang="en-US" baseline="0" dirty="0" smtClean="0"/>
              <a:t>Brought to you by the Kentucky Weather Preparedness Committee</a:t>
            </a:r>
            <a:endParaRPr lang="en-US" dirty="0"/>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dirty="0" smtClean="0">
                <a:latin typeface="Times New Roman" pitchFamily="18" charset="0"/>
              </a:rPr>
              <a:t>Thunderstorms can produce damagin</a:t>
            </a:r>
            <a:r>
              <a:rPr lang="en-US" baseline="0" dirty="0" smtClean="0">
                <a:latin typeface="Times New Roman" pitchFamily="18" charset="0"/>
              </a:rPr>
              <a:t>g winds.  When cold, dense air comes rushing down out of a storm, it can produce as much damage as a lower-end tornado.  Here is an example from Childress, TX in 2008.  It produced winds between 75 and 95 mph.</a:t>
            </a:r>
            <a:endParaRPr lang="en-US" dirty="0" smtClean="0">
              <a:latin typeface="Times New Roman" pitchFamily="18" charset="0"/>
            </a:endParaRPr>
          </a:p>
        </p:txBody>
      </p:sp>
      <p:sp>
        <p:nvSpPr>
          <p:cNvPr id="100356" name="Slide Number Placeholder 3"/>
          <p:cNvSpPr>
            <a:spLocks noGrp="1"/>
          </p:cNvSpPr>
          <p:nvPr>
            <p:ph type="sldNum" sz="quarter" idx="5"/>
          </p:nvPr>
        </p:nvSpPr>
        <p:spPr>
          <a:noFill/>
        </p:spPr>
        <p:txBody>
          <a:bodyPr/>
          <a:lstStyle/>
          <a:p>
            <a:fld id="{0336C6B1-F414-4B0C-A32F-85C83F344E61}" type="slidenum">
              <a:rPr lang="en-US" smtClean="0"/>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FF00"/>
                </a:solidFill>
              </a:rPr>
              <a:t>The Palm Sunday Tornado Outbrea</a:t>
            </a:r>
            <a:r>
              <a:rPr lang="en-US" baseline="0" dirty="0" smtClean="0">
                <a:solidFill>
                  <a:srgbClr val="FFFF00"/>
                </a:solidFill>
              </a:rPr>
              <a:t>k occurred on </a:t>
            </a:r>
            <a:r>
              <a:rPr lang="en-US" dirty="0" smtClean="0">
                <a:solidFill>
                  <a:srgbClr val="FFFF00"/>
                </a:solidFill>
              </a:rPr>
              <a:t>March 27, 1994 </a:t>
            </a:r>
          </a:p>
          <a:p>
            <a:r>
              <a:rPr lang="en-US" dirty="0" smtClean="0">
                <a:solidFill>
                  <a:srgbClr val="FFFF00"/>
                </a:solidFill>
              </a:rPr>
              <a:t>In Piedmont, Alabama, twenty people were tragically killed at the Goshen United Methodist Church as a violent tornado moves across the area, ripping the roof off, and collapsing wall.</a:t>
            </a:r>
          </a:p>
          <a:p>
            <a:endParaRPr lang="en-US" dirty="0"/>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This was an unusual outbreak in the sense that it was at its strongest during the late morning hours (when church services were in session).</a:t>
            </a:r>
          </a:p>
          <a:p>
            <a:r>
              <a:rPr lang="en-US" sz="1200" dirty="0" smtClean="0"/>
              <a:t> </a:t>
            </a:r>
          </a:p>
          <a:p>
            <a:r>
              <a:rPr lang="en-US" sz="1200" dirty="0" smtClean="0"/>
              <a:t>A very intense </a:t>
            </a:r>
            <a:r>
              <a:rPr lang="en-US" sz="1200" dirty="0" err="1" smtClean="0"/>
              <a:t>supercell</a:t>
            </a:r>
            <a:r>
              <a:rPr lang="en-US" sz="1200" dirty="0" smtClean="0"/>
              <a:t> thunderstorm produced a tornado in northeast  St Clair County, and tracked northeast toward Piedmont. </a:t>
            </a:r>
          </a:p>
          <a:p>
            <a:endParaRPr lang="en-US" sz="1200" dirty="0" smtClean="0"/>
          </a:p>
          <a:p>
            <a:r>
              <a:rPr lang="en-US" sz="1200" dirty="0" smtClean="0"/>
              <a:t>At 11:39 a.m. CST, an F4 tornado slammed into the Goshen United Methodist Church collapsing the roof on a congregation during a Palm Sunday service. </a:t>
            </a:r>
          </a:p>
          <a:p>
            <a:endParaRPr lang="en-US" dirty="0"/>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storm entered Cherokee County at 11:35 am CST. </a:t>
            </a:r>
          </a:p>
          <a:p>
            <a:endParaRPr lang="en-US" sz="1200" dirty="0" smtClean="0"/>
          </a:p>
          <a:p>
            <a:r>
              <a:rPr lang="en-US" sz="1200" dirty="0" smtClean="0"/>
              <a:t>At </a:t>
            </a:r>
            <a:r>
              <a:rPr lang="en-US" sz="1200" b="1" dirty="0" smtClean="0">
                <a:solidFill>
                  <a:srgbClr val="FFFF00"/>
                </a:solidFill>
              </a:rPr>
              <a:t>11:39 am CST </a:t>
            </a:r>
            <a:r>
              <a:rPr lang="en-US" sz="1200" dirty="0" smtClean="0"/>
              <a:t>the tornado destroyed the Goshen United Methodist Church located 1 mile north of the Cherokee/Calhoun County line on County Highway 9 killing 20 people and injuring 92. </a:t>
            </a:r>
          </a:p>
          <a:p>
            <a:endParaRPr lang="en-US" dirty="0"/>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went</a:t>
            </a:r>
            <a:r>
              <a:rPr lang="en-US" baseline="0" dirty="0" smtClean="0"/>
              <a:t> wrong?</a:t>
            </a:r>
          </a:p>
          <a:p>
            <a:endParaRPr lang="en-US" baseline="0" dirty="0" smtClean="0"/>
          </a:p>
          <a:p>
            <a:r>
              <a:rPr lang="en-US" baseline="0" dirty="0" smtClean="0"/>
              <a:t>This is a timeline of the warnings and reports for this tornado that morning.  Note that warnings were issued for counties to the southwest of Cherokee County, where the church is located, at 10:49 am and 10:53 am.  The warning for Cherokee County was issued at 11:27 am, 12 minutes before it struck the church. </a:t>
            </a:r>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Kentucky Weather</a:t>
            </a:r>
            <a:r>
              <a:rPr lang="en-US" baseline="0" dirty="0" smtClean="0"/>
              <a:t> Preparedness Committee recommends that:</a:t>
            </a:r>
          </a:p>
          <a:p>
            <a:endParaRPr lang="en-US" baseline="0" dirty="0" smtClean="0"/>
          </a:p>
          <a:p>
            <a:pPr>
              <a:buFont typeface="Arial" pitchFamily="34" charset="0"/>
              <a:buChar char="•"/>
              <a:defRPr/>
            </a:pPr>
            <a:r>
              <a:rPr lang="en-US" sz="1200" dirty="0" smtClean="0">
                <a:effectLst>
                  <a:outerShdw blurRad="38100" dist="38100" dir="2700000" algn="tl">
                    <a:srgbClr val="000000">
                      <a:alpha val="43137"/>
                    </a:srgbClr>
                  </a:outerShdw>
                </a:effectLst>
              </a:rPr>
              <a:t>Have a Plan!  </a:t>
            </a:r>
          </a:p>
          <a:p>
            <a:pPr>
              <a:defRPr/>
            </a:pPr>
            <a:endParaRPr lang="en-US" sz="1200" dirty="0" smtClean="0">
              <a:effectLst>
                <a:outerShdw blurRad="38100" dist="38100" dir="2700000" algn="tl">
                  <a:srgbClr val="000000">
                    <a:alpha val="43137"/>
                  </a:srgbClr>
                </a:outerShdw>
              </a:effectLst>
            </a:endParaRPr>
          </a:p>
          <a:p>
            <a:pPr>
              <a:buFont typeface="Arial" pitchFamily="34" charset="0"/>
              <a:buChar char="•"/>
              <a:defRPr/>
            </a:pPr>
            <a:r>
              <a:rPr lang="en-US" sz="1200" dirty="0" smtClean="0">
                <a:effectLst>
                  <a:outerShdw blurRad="38100" dist="38100" dir="2700000" algn="tl">
                    <a:srgbClr val="000000">
                      <a:alpha val="43137"/>
                    </a:srgbClr>
                  </a:outerShdw>
                </a:effectLst>
              </a:rPr>
              <a:t>Contact  local EM for preparedness plan</a:t>
            </a:r>
          </a:p>
          <a:p>
            <a:pPr>
              <a:defRPr/>
            </a:pPr>
            <a:endParaRPr lang="en-US" sz="1200" dirty="0" smtClean="0">
              <a:effectLst>
                <a:outerShdw blurRad="38100" dist="38100" dir="2700000" algn="tl">
                  <a:srgbClr val="000000">
                    <a:alpha val="43137"/>
                  </a:srgbClr>
                </a:outerShdw>
              </a:effectLst>
            </a:endParaRPr>
          </a:p>
          <a:p>
            <a:pPr>
              <a:buFont typeface="Arial" pitchFamily="34" charset="0"/>
              <a:buChar char="•"/>
              <a:defRPr/>
            </a:pPr>
            <a:r>
              <a:rPr lang="en-US" sz="1200" dirty="0" smtClean="0">
                <a:effectLst>
                  <a:outerShdw blurRad="38100" dist="38100" dir="2700000" algn="tl">
                    <a:srgbClr val="000000">
                      <a:alpha val="43137"/>
                    </a:srgbClr>
                  </a:outerShdw>
                </a:effectLst>
              </a:rPr>
              <a:t>Consider CERT training</a:t>
            </a:r>
          </a:p>
          <a:p>
            <a:pPr>
              <a:defRPr/>
            </a:pPr>
            <a:endParaRPr lang="en-US" sz="1200" dirty="0" smtClean="0">
              <a:effectLst>
                <a:outerShdw blurRad="38100" dist="38100" dir="2700000" algn="tl">
                  <a:srgbClr val="000000">
                    <a:alpha val="43137"/>
                  </a:srgbClr>
                </a:outerShdw>
              </a:effectLst>
            </a:endParaRPr>
          </a:p>
          <a:p>
            <a:pPr>
              <a:buFont typeface="Arial" pitchFamily="34" charset="0"/>
              <a:buChar char="•"/>
              <a:defRPr/>
            </a:pPr>
            <a:r>
              <a:rPr lang="en-US" sz="1200" dirty="0" smtClean="0">
                <a:effectLst>
                  <a:outerShdw blurRad="38100" dist="38100" dir="2700000" algn="tl">
                    <a:srgbClr val="000000">
                      <a:alpha val="43137"/>
                    </a:srgbClr>
                  </a:outerShdw>
                </a:effectLst>
              </a:rPr>
              <a:t>Consider Spotter Training</a:t>
            </a:r>
          </a:p>
          <a:p>
            <a:endParaRPr lang="en-US" dirty="0"/>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dirty="0" smtClean="0"/>
              <a:t>Questions you need to ask yourself:</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ffectLst>
                  <a:outerShdw blurRad="38100" dist="38100" dir="2700000" algn="tl">
                    <a:srgbClr val="000000">
                      <a:alpha val="43137"/>
                    </a:srgbClr>
                  </a:outerShdw>
                </a:effectLst>
              </a:rPr>
              <a:t>Do we have a way to get weather information including Severe Weather/Tornado Messages?  This is crucial.</a:t>
            </a:r>
            <a:r>
              <a:rPr lang="en-US" sz="1200" baseline="0" dirty="0" smtClean="0">
                <a:effectLst>
                  <a:outerShdw blurRad="38100" dist="38100" dir="2700000" algn="tl">
                    <a:srgbClr val="000000">
                      <a:alpha val="43137"/>
                    </a:srgbClr>
                  </a:outerShdw>
                </a:effectLst>
              </a:rPr>
              <a:t>  Is there someone or a group responsible for getting watches and warnings when people are gathered at the church?</a:t>
            </a:r>
            <a:endParaRPr lang="en-US" sz="1200" dirty="0" smtClean="0">
              <a:effectLst>
                <a:outerShdw blurRad="38100" dist="38100" dir="2700000" algn="tl">
                  <a:srgbClr val="000000">
                    <a:alpha val="43137"/>
                  </a:srgbClr>
                </a:outerShdw>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effectLst>
                <a:outerShdw blurRad="38100" dist="38100" dir="2700000" algn="tl">
                  <a:srgbClr val="000000">
                    <a:alpha val="43137"/>
                  </a:srgbClr>
                </a:outerShdw>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ffectLst>
                  <a:outerShdw blurRad="38100" dist="38100" dir="2700000" algn="tl">
                    <a:srgbClr val="000000">
                      <a:alpha val="43137"/>
                    </a:srgbClr>
                  </a:outerShdw>
                </a:effectLst>
              </a:rPr>
              <a:t>Do</a:t>
            </a:r>
            <a:r>
              <a:rPr lang="en-US" sz="1200" baseline="0" dirty="0" smtClean="0">
                <a:effectLst>
                  <a:outerShdw blurRad="38100" dist="38100" dir="2700000" algn="tl">
                    <a:srgbClr val="000000">
                      <a:alpha val="43137"/>
                    </a:srgbClr>
                  </a:outerShdw>
                </a:effectLst>
              </a:rPr>
              <a:t> we have a NOAA Weather Radio?  Where is it located?  If there is threatening weather during church services/meetings, will someone be monitoring it?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effectLst>
                <a:outerShdw blurRad="38100" dist="38100" dir="2700000" algn="tl">
                  <a:srgbClr val="000000">
                    <a:alpha val="43137"/>
                  </a:srgbClr>
                </a:outerShdw>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effectLst>
                  <a:outerShdw blurRad="38100" dist="38100" dir="2700000" algn="tl">
                    <a:srgbClr val="000000">
                      <a:alpha val="43137"/>
                    </a:srgbClr>
                  </a:outerShdw>
                </a:effectLst>
              </a:rPr>
              <a:t>If a warning is issued, what will you do?  High span roofs, such as those found on most church sanctuaries, are not safe!  Where will the congregation be moved?  How fast can this be accomplished?  How much notice will you need to move all to a place of safety?</a:t>
            </a:r>
            <a:endParaRPr lang="en-US" sz="1200" dirty="0" smtClean="0">
              <a:effectLst>
                <a:outerShdw blurRad="38100" dist="38100" dir="2700000" algn="tl">
                  <a:srgbClr val="000000">
                    <a:alpha val="43137"/>
                  </a:srgbClr>
                </a:outerShdw>
              </a:effectLst>
            </a:endParaRPr>
          </a:p>
          <a:p>
            <a:endParaRPr lang="en-US" dirty="0" smtClean="0"/>
          </a:p>
        </p:txBody>
      </p:sp>
      <p:sp>
        <p:nvSpPr>
          <p:cNvPr id="102404" name="Slide Number Placeholder 3"/>
          <p:cNvSpPr>
            <a:spLocks noGrp="1"/>
          </p:cNvSpPr>
          <p:nvPr>
            <p:ph type="sldNum" sz="quarter" idx="5"/>
          </p:nvPr>
        </p:nvSpPr>
        <p:spPr>
          <a:noFill/>
        </p:spPr>
        <p:txBody>
          <a:bodyPr/>
          <a:lstStyle/>
          <a:p>
            <a:fld id="{84A005DC-FBAF-4C7A-835F-432EDFFC4E7C}"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1A3199E6-DDC9-4151-AFFF-657D1C0472DC}" type="slidenum">
              <a:rPr lang="en-US" smtClean="0"/>
              <a:pPr/>
              <a:t>18</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r>
              <a:rPr lang="en-US" dirty="0" smtClean="0"/>
              <a:t>While</a:t>
            </a:r>
            <a:r>
              <a:rPr lang="en-US" baseline="0" dirty="0" smtClean="0"/>
              <a:t> this is not a church, it is a series of buildings with high-span roofs.  This company had a plan with designated storm shelters.  They also had 2-3 volunteers that kept up with the weather.  They were responsible for keeping management informed.</a:t>
            </a:r>
          </a:p>
          <a:p>
            <a:endParaRPr lang="en-US" baseline="0" dirty="0" smtClean="0"/>
          </a:p>
          <a:p>
            <a:r>
              <a:rPr lang="en-US" baseline="0" dirty="0" smtClean="0"/>
              <a:t>(click to show the “after” picture)</a:t>
            </a:r>
          </a:p>
          <a:p>
            <a:endParaRPr lang="en-US" baseline="0" dirty="0" smtClean="0"/>
          </a:p>
          <a:p>
            <a:r>
              <a:rPr lang="en-US" baseline="0" dirty="0" smtClean="0"/>
              <a:t>This was after the F4 tornado moved across the plant.  The storm shelters are marked.  There were no injuries or deaths.</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r>
              <a:rPr lang="en-US" dirty="0" smtClean="0"/>
              <a:t>If a disaster strikes your community, do you have a plan for checking</a:t>
            </a:r>
            <a:r>
              <a:rPr lang="en-US" baseline="0" dirty="0" smtClean="0"/>
              <a:t> on members of the congregation?  Do you have members that can check on the elderly?</a:t>
            </a:r>
          </a:p>
          <a:p>
            <a:endParaRPr lang="en-US" baseline="0" dirty="0" smtClean="0"/>
          </a:p>
          <a:p>
            <a:r>
              <a:rPr lang="en-US" baseline="0" dirty="0" smtClean="0"/>
              <a:t>By keeping a list of those okay and those in need of assistance, you can help first responders get to those who need the most help.</a:t>
            </a:r>
            <a:endParaRPr lang="en-US" dirty="0" smtClean="0"/>
          </a:p>
        </p:txBody>
      </p:sp>
      <p:sp>
        <p:nvSpPr>
          <p:cNvPr id="103428" name="Slide Number Placeholder 3"/>
          <p:cNvSpPr>
            <a:spLocks noGrp="1"/>
          </p:cNvSpPr>
          <p:nvPr>
            <p:ph type="sldNum" sz="quarter" idx="5"/>
          </p:nvPr>
        </p:nvSpPr>
        <p:spPr>
          <a:noFill/>
        </p:spPr>
        <p:txBody>
          <a:bodyPr/>
          <a:lstStyle/>
          <a:p>
            <a:fld id="{F1681E7A-6EF0-463C-99A4-DD89AA846E1E}" type="slidenum">
              <a:rPr lang="en-US" smtClean="0"/>
              <a:pPr/>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leader in your community, are you able to assist in recovery efforts?  Can you supply volunteers?</a:t>
            </a:r>
            <a:r>
              <a:rPr lang="en-US" baseline="0" dirty="0" smtClean="0"/>
              <a:t> </a:t>
            </a:r>
            <a:r>
              <a:rPr lang="en-US" dirty="0" smtClean="0"/>
              <a:t> Can you house or feed volunteers?</a:t>
            </a:r>
            <a:endParaRPr lang="en-US" dirty="0"/>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why are we here?</a:t>
            </a:r>
          </a:p>
          <a:p>
            <a:endParaRPr lang="en-US" dirty="0" smtClean="0"/>
          </a:p>
          <a:p>
            <a:r>
              <a:rPr lang="en-US" dirty="0" smtClean="0"/>
              <a:t>These</a:t>
            </a:r>
            <a:r>
              <a:rPr lang="en-US" baseline="0" dirty="0" smtClean="0"/>
              <a:t> are some examples of why.  Churches, like any other building, are susceptible to severe weather.  Three of the four of these pictures are of damaged or destroyed churches in west Kentucky.  Luckily, there were no services occurring at the time of the tornado.  But what if there had been?</a:t>
            </a:r>
            <a:endParaRPr lang="en-US" dirty="0"/>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you provide</a:t>
            </a:r>
            <a:r>
              <a:rPr lang="en-US" baseline="0" dirty="0" smtClean="0"/>
              <a:t> shelter for those that find themselves homeless after a disaster?</a:t>
            </a:r>
            <a:endParaRPr lang="en-US" dirty="0"/>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lang="en-US" dirty="0" smtClean="0"/>
              <a:t>Do</a:t>
            </a:r>
            <a:r>
              <a:rPr lang="en-US" baseline="0" dirty="0" smtClean="0"/>
              <a:t> you have a plan to answer these questions?  What can you do for your congregation and your community?</a:t>
            </a:r>
            <a:endParaRPr lang="en-US" dirty="0" smtClean="0"/>
          </a:p>
        </p:txBody>
      </p:sp>
      <p:sp>
        <p:nvSpPr>
          <p:cNvPr id="104452" name="Slide Number Placeholder 3"/>
          <p:cNvSpPr>
            <a:spLocks noGrp="1"/>
          </p:cNvSpPr>
          <p:nvPr>
            <p:ph type="sldNum" sz="quarter" idx="5"/>
          </p:nvPr>
        </p:nvSpPr>
        <p:spPr>
          <a:noFill/>
        </p:spPr>
        <p:txBody>
          <a:bodyPr/>
          <a:lstStyle/>
          <a:p>
            <a:fld id="{5C296743-6E33-41AE-9D42-87289163FD73}" type="slidenum">
              <a:rPr lang="en-US" smtClean="0"/>
              <a:pPr/>
              <a:t>22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Each year across America there are on average 10,000 thunderstorms, 5,000 floods, 1,000 tornadoes, and 6 named hurricanes. Additionally, </a:t>
            </a:r>
            <a:r>
              <a:rPr lang="en-US" b="1" dirty="0" smtClean="0">
                <a:solidFill>
                  <a:srgbClr val="FFFF00"/>
                </a:solidFill>
                <a:effectLst>
                  <a:outerShdw blurRad="38100" dist="38100" dir="2700000" algn="tl">
                    <a:srgbClr val="000000">
                      <a:alpha val="43137"/>
                    </a:srgbClr>
                  </a:outerShdw>
                </a:effectLst>
              </a:rPr>
              <a:t>about 90 percent of all presidentially declared disasters are weather related</a:t>
            </a:r>
            <a:r>
              <a:rPr lang="en-US" dirty="0" smtClean="0"/>
              <a:t>, leading to around 500 deaths per year and nearly $14 billion in damage.</a:t>
            </a:r>
          </a:p>
          <a:p>
            <a:endParaRPr lang="en-US" dirty="0"/>
          </a:p>
        </p:txBody>
      </p:sp>
      <p:sp>
        <p:nvSpPr>
          <p:cNvPr id="4" name="Slide Number Placeholder 3"/>
          <p:cNvSpPr>
            <a:spLocks noGrp="1"/>
          </p:cNvSpPr>
          <p:nvPr>
            <p:ph type="sldNum" sz="quarter" idx="10"/>
          </p:nvPr>
        </p:nvSpPr>
        <p:spPr/>
        <p:txBody>
          <a:bodyPr/>
          <a:lstStyle/>
          <a:p>
            <a:pPr>
              <a:defRPr/>
            </a:pPr>
            <a:fld id="{2DEF24F9-B43A-4777-990C-1A46048558C2}"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dirty="0" smtClean="0">
                <a:latin typeface="Times New Roman" pitchFamily="18" charset="0"/>
              </a:rPr>
              <a:t>Here is the number of severe thunderstorm watches that are issued</a:t>
            </a:r>
            <a:r>
              <a:rPr lang="en-US" baseline="0" dirty="0" smtClean="0">
                <a:latin typeface="Times New Roman" pitchFamily="18" charset="0"/>
              </a:rPr>
              <a:t> each year by the Storm Prediction Center in Normal, Oklahoma.  You can see the max out over Oklahoma and southern Kansas.  In west Kentucky, there may be between 9 and 15 severe thunderstorm watches issued each year for our county.</a:t>
            </a:r>
          </a:p>
          <a:p>
            <a:endParaRPr lang="en-US" baseline="0" dirty="0" smtClean="0">
              <a:latin typeface="Times New Roman" pitchFamily="18" charset="0"/>
            </a:endParaRPr>
          </a:p>
          <a:p>
            <a:r>
              <a:rPr lang="en-US" baseline="0" dirty="0" smtClean="0">
                <a:latin typeface="Times New Roman" pitchFamily="18" charset="0"/>
              </a:rPr>
              <a:t>(hit space-bar or arrow to see the next graphic)</a:t>
            </a:r>
          </a:p>
          <a:p>
            <a:r>
              <a:rPr lang="en-US" baseline="0" dirty="0" smtClean="0">
                <a:latin typeface="Times New Roman" pitchFamily="18" charset="0"/>
              </a:rPr>
              <a:t>This is the number of tornado watches issued per county.  While most tornado watches are issued along the Gulf Coast, notice how the maximum comes up the Mississippi River and then the Ohio River.  Most counties in west Kentucky will average 10 tornado watches in a year. </a:t>
            </a:r>
            <a:endParaRPr lang="en-US" dirty="0" smtClean="0">
              <a:latin typeface="Times New Roman" pitchFamily="18" charset="0"/>
            </a:endParaRPr>
          </a:p>
        </p:txBody>
      </p:sp>
      <p:sp>
        <p:nvSpPr>
          <p:cNvPr id="92164" name="Slide Number Placeholder 3"/>
          <p:cNvSpPr>
            <a:spLocks noGrp="1"/>
          </p:cNvSpPr>
          <p:nvPr>
            <p:ph type="sldNum" sz="quarter" idx="5"/>
          </p:nvPr>
        </p:nvSpPr>
        <p:spPr>
          <a:noFill/>
        </p:spPr>
        <p:txBody>
          <a:bodyPr/>
          <a:lstStyle/>
          <a:p>
            <a:fld id="{13B0ACB0-244C-482D-A0D9-F8E22D8E3FE9}" type="slidenum">
              <a:rPr lang="en-US" smtClean="0"/>
              <a:pPr/>
              <a:t>4</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US" dirty="0" smtClean="0">
                <a:latin typeface="Times New Roman" pitchFamily="18" charset="0"/>
              </a:rPr>
              <a:t>This depicts</a:t>
            </a:r>
            <a:r>
              <a:rPr lang="en-US" baseline="0" dirty="0" smtClean="0">
                <a:latin typeface="Times New Roman" pitchFamily="18" charset="0"/>
              </a:rPr>
              <a:t> the tracks of documented tornadoes since 1950.  This is just to show that tornados happen anywhere and everywhere through the lower Ohio and middle Mississippi River areas.</a:t>
            </a:r>
            <a:endParaRPr lang="en-US" dirty="0" smtClean="0">
              <a:latin typeface="Times New Roman" pitchFamily="18" charset="0"/>
            </a:endParaRPr>
          </a:p>
        </p:txBody>
      </p:sp>
      <p:sp>
        <p:nvSpPr>
          <p:cNvPr id="93188" name="Slide Number Placeholder 3"/>
          <p:cNvSpPr>
            <a:spLocks noGrp="1"/>
          </p:cNvSpPr>
          <p:nvPr>
            <p:ph type="sldNum" sz="quarter" idx="5"/>
          </p:nvPr>
        </p:nvSpPr>
        <p:spPr>
          <a:noFill/>
        </p:spPr>
        <p:txBody>
          <a:bodyPr/>
          <a:lstStyle/>
          <a:p>
            <a:fld id="{CDD2DA7E-927F-499E-A550-6CC3D28F0BFC}" type="slidenum">
              <a:rPr lang="en-US" smtClean="0"/>
              <a:pPr/>
              <a:t>5</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5"/>
          <p:cNvSpPr>
            <a:spLocks noGrp="1" noChangeArrowheads="1"/>
          </p:cNvSpPr>
          <p:nvPr>
            <p:ph type="sldNum" sz="quarter" idx="5"/>
          </p:nvPr>
        </p:nvSpPr>
        <p:spPr>
          <a:noFill/>
        </p:spPr>
        <p:txBody>
          <a:bodyPr/>
          <a:lstStyle/>
          <a:p>
            <a:fld id="{820BF6B9-09C5-425A-8BFE-313C141A2D4A}" type="slidenum">
              <a:rPr lang="en-US" smtClean="0"/>
              <a:pPr/>
              <a:t>6</a:t>
            </a:fld>
            <a:endParaRPr lang="en-US"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r>
              <a:rPr lang="en-US" dirty="0" smtClean="0"/>
              <a:t>As</a:t>
            </a:r>
            <a:r>
              <a:rPr lang="en-US" baseline="0" dirty="0" smtClean="0"/>
              <a:t> this graph shows, tornadoes can occur during any month of the year in our region.  The small map in the upper right shows the forecast and warning area for the National Weather Service Office in Paducah.  While </a:t>
            </a:r>
            <a:r>
              <a:rPr lang="en-US" dirty="0" smtClean="0"/>
              <a:t>April thru June is our peak time for tornadoes, tornadoes do occur during the winter months when warm air and the fast</a:t>
            </a:r>
            <a:r>
              <a:rPr lang="en-US" baseline="0" dirty="0" smtClean="0"/>
              <a:t> moving wind flow of </a:t>
            </a:r>
            <a:r>
              <a:rPr lang="en-US" dirty="0" smtClean="0"/>
              <a:t>winter don’t mix well.  Wind fields are typically stronger in the winter than summer, and if tornadoes do occur in the winter months they tend to be stronger.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41E1C7E0-A4E2-43FD-8E3F-926D9668F2D6}" type="slidenum">
              <a:rPr lang="en-US" smtClean="0"/>
              <a:pPr/>
              <a:t>7</a:t>
            </a:fld>
            <a:endParaRPr lang="en-US" smtClean="0"/>
          </a:p>
        </p:txBody>
      </p:sp>
      <p:sp>
        <p:nvSpPr>
          <p:cNvPr id="246787" name="Rectangle 2"/>
          <p:cNvSpPr>
            <a:spLocks noGrp="1" noRot="1" noChangeAspect="1" noChangeArrowheads="1" noTextEdit="1"/>
          </p:cNvSpPr>
          <p:nvPr>
            <p:ph type="sldImg"/>
          </p:nvPr>
        </p:nvSpPr>
        <p:spPr>
          <a:xfrm>
            <a:off x="1150938" y="692150"/>
            <a:ext cx="4557712" cy="3417888"/>
          </a:xfrm>
          <a:ln/>
        </p:spPr>
      </p:sp>
      <p:sp>
        <p:nvSpPr>
          <p:cNvPr id="246788" name="Rectangle 3"/>
          <p:cNvSpPr>
            <a:spLocks noGrp="1" noChangeArrowheads="1"/>
          </p:cNvSpPr>
          <p:nvPr>
            <p:ph type="body" idx="1"/>
          </p:nvPr>
        </p:nvSpPr>
        <p:spPr>
          <a:xfrm>
            <a:off x="969963" y="4332288"/>
            <a:ext cx="5616575" cy="4638675"/>
          </a:xfrm>
          <a:noFill/>
          <a:ln/>
        </p:spPr>
        <p:txBody>
          <a:bodyPr/>
          <a:lstStyle/>
          <a:p>
            <a:r>
              <a:rPr lang="en-US" dirty="0" smtClean="0"/>
              <a:t>This chart shows</a:t>
            </a:r>
            <a:r>
              <a:rPr lang="en-US" baseline="0" dirty="0" smtClean="0"/>
              <a:t> the number of tornadoes that have occurred in the warning area for the National Weather Service Office in Paducah since 1996, when their area of responsibility expanded.  The average number of tornadoes in a year is 21.</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pPr>
              <a:buFont typeface="Times New Roman" pitchFamily="18" charset="0"/>
              <a:buNone/>
            </a:pPr>
            <a:fld id="{A50DDE67-2A16-47E6-8DBD-C292B28947ED}" type="slidenum">
              <a:rPr lang="en-US" smtClean="0">
                <a:ea typeface="Arial Unicode MS" pitchFamily="34" charset="-128"/>
                <a:cs typeface="Arial Unicode MS" pitchFamily="34" charset="-128"/>
              </a:rPr>
              <a:pPr>
                <a:buFont typeface="Times New Roman" pitchFamily="18" charset="0"/>
                <a:buNone/>
              </a:pPr>
              <a:t>8</a:t>
            </a:fld>
            <a:endParaRPr lang="en-US" dirty="0" smtClean="0">
              <a:ea typeface="Arial Unicode MS" pitchFamily="34" charset="-128"/>
              <a:cs typeface="Arial Unicode MS" pitchFamily="34" charset="-128"/>
            </a:endParaRPr>
          </a:p>
        </p:txBody>
      </p:sp>
      <p:sp>
        <p:nvSpPr>
          <p:cNvPr id="95235" name="Rectangle 1"/>
          <p:cNvSpPr>
            <a:spLocks noGrp="1" noRot="1" noChangeAspect="1" noChangeArrowheads="1" noTextEdit="1"/>
          </p:cNvSpPr>
          <p:nvPr>
            <p:ph type="sldImg"/>
          </p:nvPr>
        </p:nvSpPr>
        <p:spPr>
          <a:solidFill>
            <a:srgbClr val="FFFFFF"/>
          </a:solidFill>
          <a:ln/>
        </p:spPr>
      </p:sp>
      <p:sp>
        <p:nvSpPr>
          <p:cNvPr id="95236" name="Rectangle 2"/>
          <p:cNvSpPr>
            <a:spLocks noGrp="1" noChangeArrowheads="1"/>
          </p:cNvSpPr>
          <p:nvPr>
            <p:ph type="body" idx="1"/>
          </p:nvPr>
        </p:nvSpPr>
        <p:spPr>
          <a:xfrm>
            <a:off x="685800" y="4343400"/>
            <a:ext cx="5486400" cy="4208463"/>
          </a:xfrm>
          <a:noFill/>
          <a:ln/>
        </p:spPr>
        <p:txBody>
          <a:bodyPr wrap="none" anchor="ctr"/>
          <a:lstStyle/>
          <a:p>
            <a:r>
              <a:rPr lang="en-US" dirty="0" smtClean="0">
                <a:latin typeface="Times New Roman" pitchFamily="18" charset="0"/>
              </a:rPr>
              <a:t>Severe weather in our area includes:</a:t>
            </a:r>
            <a:r>
              <a:rPr lang="en-US" baseline="0" dirty="0" smtClean="0">
                <a:latin typeface="Times New Roman" pitchFamily="18" charset="0"/>
              </a:rPr>
              <a:t> tornadoes, straight line winds of 58 mph or greater, flash floods, and hail greater than one inch.  Lightning is not considered “severe weather”.  Lightning by definition occurs with all thunderstorms but this should not diminish its danger.  </a:t>
            </a:r>
            <a:endParaRPr lang="en-US"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RIJ can help to produce a large area of significant wind damage. It can be 10 to over 50 miles wide. This is most likely to occur</a:t>
            </a:r>
            <a:r>
              <a:rPr lang="en-US" baseline="0" dirty="0" smtClean="0"/>
              <a:t> along and north of the apex area of the bow. Depending upon the situation, small scale </a:t>
            </a:r>
            <a:r>
              <a:rPr lang="en-US" baseline="0" dirty="0" err="1" smtClean="0"/>
              <a:t>mesovortices</a:t>
            </a:r>
            <a:r>
              <a:rPr lang="en-US" baseline="0" dirty="0" smtClean="0"/>
              <a:t> can form along the leading edge of the </a:t>
            </a:r>
            <a:r>
              <a:rPr lang="en-US" baseline="0" dirty="0" err="1" smtClean="0"/>
              <a:t>derecho</a:t>
            </a:r>
            <a:r>
              <a:rPr lang="en-US" baseline="0" dirty="0" smtClean="0"/>
              <a:t>. These smaller circulations can locally enhance the wind speed (i.e. Microburst) or produce tornadoes.</a:t>
            </a:r>
            <a:endParaRPr lang="en-US" dirty="0"/>
          </a:p>
        </p:txBody>
      </p:sp>
      <p:sp>
        <p:nvSpPr>
          <p:cNvPr id="4" name="Slide Number Placeholder 3"/>
          <p:cNvSpPr>
            <a:spLocks noGrp="1"/>
          </p:cNvSpPr>
          <p:nvPr>
            <p:ph type="sldNum" sz="quarter" idx="10"/>
          </p:nvPr>
        </p:nvSpPr>
        <p:spPr/>
        <p:txBody>
          <a:bodyPr/>
          <a:lstStyle/>
          <a:p>
            <a:fld id="{9F1EDFF4-C7AE-435E-A879-1E0D7EBB636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AC3B1DC-FBB3-41CB-8B85-3D01FDCDB655}" type="datetimeFigureOut">
              <a:rPr lang="en-US"/>
              <a:pPr>
                <a:defRPr/>
              </a:pPr>
              <a:t>4/19/2012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F2D4393-E84D-473D-AF68-2E02530E2886}" type="slidenum">
              <a:rPr lang="en-US"/>
              <a:pPr>
                <a:defRPr/>
              </a:pPr>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pic>
        <p:nvPicPr>
          <p:cNvPr id="2050" name="Picture 7" descr="clouds2a4"/>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9" r:id="rId12"/>
  </p:sldLayoutIdLst>
  <p:transition spd="slow"/>
  <p:timing>
    <p:tnLst>
      <p:par>
        <p:cTn id="1" dur="indefinite" restart="never" nodeType="tmRoot"/>
      </p:par>
    </p:tnLst>
  </p:timing>
  <p:txStyles>
    <p:titleStyle>
      <a:lvl1pPr algn="ctr" rtl="0" eaLnBrk="0" fontAlgn="base" hangingPunct="0">
        <a:spcBef>
          <a:spcPct val="0"/>
        </a:spcBef>
        <a:spcAft>
          <a:spcPct val="0"/>
        </a:spcAft>
        <a:defRPr sz="4400" b="1" i="1">
          <a:solidFill>
            <a:srgbClr val="99A3FF"/>
          </a:solidFill>
          <a:latin typeface="+mj-lt"/>
          <a:ea typeface="+mj-ea"/>
          <a:cs typeface="+mj-cs"/>
        </a:defRPr>
      </a:lvl1pPr>
      <a:lvl2pPr algn="ctr" rtl="0" eaLnBrk="0" fontAlgn="base" hangingPunct="0">
        <a:spcBef>
          <a:spcPct val="0"/>
        </a:spcBef>
        <a:spcAft>
          <a:spcPct val="0"/>
        </a:spcAft>
        <a:defRPr sz="4400" b="1" i="1">
          <a:solidFill>
            <a:srgbClr val="99A3FF"/>
          </a:solidFill>
          <a:latin typeface="Arial" charset="0"/>
        </a:defRPr>
      </a:lvl2pPr>
      <a:lvl3pPr algn="ctr" rtl="0" eaLnBrk="0" fontAlgn="base" hangingPunct="0">
        <a:spcBef>
          <a:spcPct val="0"/>
        </a:spcBef>
        <a:spcAft>
          <a:spcPct val="0"/>
        </a:spcAft>
        <a:defRPr sz="4400" b="1" i="1">
          <a:solidFill>
            <a:srgbClr val="99A3FF"/>
          </a:solidFill>
          <a:latin typeface="Arial" charset="0"/>
        </a:defRPr>
      </a:lvl3pPr>
      <a:lvl4pPr algn="ctr" rtl="0" eaLnBrk="0" fontAlgn="base" hangingPunct="0">
        <a:spcBef>
          <a:spcPct val="0"/>
        </a:spcBef>
        <a:spcAft>
          <a:spcPct val="0"/>
        </a:spcAft>
        <a:defRPr sz="4400" b="1" i="1">
          <a:solidFill>
            <a:srgbClr val="99A3FF"/>
          </a:solidFill>
          <a:latin typeface="Arial" charset="0"/>
        </a:defRPr>
      </a:lvl4pPr>
      <a:lvl5pPr algn="ctr" rtl="0" eaLnBrk="0" fontAlgn="base" hangingPunct="0">
        <a:spcBef>
          <a:spcPct val="0"/>
        </a:spcBef>
        <a:spcAft>
          <a:spcPct val="0"/>
        </a:spcAft>
        <a:defRPr sz="4400" b="1" i="1">
          <a:solidFill>
            <a:srgbClr val="99A3FF"/>
          </a:solidFill>
          <a:latin typeface="Arial" charset="0"/>
        </a:defRPr>
      </a:lvl5pPr>
      <a:lvl6pPr marL="457200" algn="ctr" rtl="0" fontAlgn="base">
        <a:spcBef>
          <a:spcPct val="0"/>
        </a:spcBef>
        <a:spcAft>
          <a:spcPct val="0"/>
        </a:spcAft>
        <a:defRPr sz="4400" b="1" i="1">
          <a:solidFill>
            <a:srgbClr val="99A3FF"/>
          </a:solidFill>
          <a:latin typeface="Arial" charset="0"/>
        </a:defRPr>
      </a:lvl6pPr>
      <a:lvl7pPr marL="914400" algn="ctr" rtl="0" fontAlgn="base">
        <a:spcBef>
          <a:spcPct val="0"/>
        </a:spcBef>
        <a:spcAft>
          <a:spcPct val="0"/>
        </a:spcAft>
        <a:defRPr sz="4400" b="1" i="1">
          <a:solidFill>
            <a:srgbClr val="99A3FF"/>
          </a:solidFill>
          <a:latin typeface="Arial" charset="0"/>
        </a:defRPr>
      </a:lvl7pPr>
      <a:lvl8pPr marL="1371600" algn="ctr" rtl="0" fontAlgn="base">
        <a:spcBef>
          <a:spcPct val="0"/>
        </a:spcBef>
        <a:spcAft>
          <a:spcPct val="0"/>
        </a:spcAft>
        <a:defRPr sz="4400" b="1" i="1">
          <a:solidFill>
            <a:srgbClr val="99A3FF"/>
          </a:solidFill>
          <a:latin typeface="Arial" charset="0"/>
        </a:defRPr>
      </a:lvl8pPr>
      <a:lvl9pPr marL="1828800" algn="ctr" rtl="0" fontAlgn="base">
        <a:spcBef>
          <a:spcPct val="0"/>
        </a:spcBef>
        <a:spcAft>
          <a:spcPct val="0"/>
        </a:spcAft>
        <a:defRPr sz="4400" b="1" i="1">
          <a:solidFill>
            <a:srgbClr val="99A3FF"/>
          </a:solidFill>
          <a:latin typeface="Arial" charset="0"/>
        </a:defRPr>
      </a:lvl9pPr>
    </p:titleStyle>
    <p:bodyStyle>
      <a:lvl1pPr marL="342900" indent="-342900" algn="l" rtl="0" eaLnBrk="0" fontAlgn="base" hangingPunct="0">
        <a:spcBef>
          <a:spcPct val="20000"/>
        </a:spcBef>
        <a:spcAft>
          <a:spcPct val="0"/>
        </a:spcAft>
        <a:buChar char="•"/>
        <a:defRPr sz="3200">
          <a:solidFill>
            <a:srgbClr val="C0C0C0"/>
          </a:solidFill>
          <a:latin typeface="+mn-lt"/>
          <a:ea typeface="+mn-ea"/>
          <a:cs typeface="+mn-cs"/>
        </a:defRPr>
      </a:lvl1pPr>
      <a:lvl2pPr marL="742950" indent="-285750" algn="l" rtl="0" eaLnBrk="0" fontAlgn="base" hangingPunct="0">
        <a:spcBef>
          <a:spcPct val="20000"/>
        </a:spcBef>
        <a:spcAft>
          <a:spcPct val="0"/>
        </a:spcAft>
        <a:buChar char="–"/>
        <a:defRPr sz="2800">
          <a:solidFill>
            <a:srgbClr val="C0C0C0"/>
          </a:solidFill>
          <a:latin typeface="+mn-lt"/>
        </a:defRPr>
      </a:lvl2pPr>
      <a:lvl3pPr marL="1143000" indent="-228600" algn="l" rtl="0" eaLnBrk="0" fontAlgn="base" hangingPunct="0">
        <a:spcBef>
          <a:spcPct val="20000"/>
        </a:spcBef>
        <a:spcAft>
          <a:spcPct val="0"/>
        </a:spcAft>
        <a:buChar char="•"/>
        <a:defRPr sz="2400">
          <a:solidFill>
            <a:srgbClr val="C0C0C0"/>
          </a:solidFill>
          <a:latin typeface="+mn-lt"/>
        </a:defRPr>
      </a:lvl3pPr>
      <a:lvl4pPr marL="1600200" indent="-228600" algn="l" rtl="0" eaLnBrk="0" fontAlgn="base" hangingPunct="0">
        <a:spcBef>
          <a:spcPct val="20000"/>
        </a:spcBef>
        <a:spcAft>
          <a:spcPct val="0"/>
        </a:spcAft>
        <a:buChar char="–"/>
        <a:defRPr sz="2000">
          <a:solidFill>
            <a:srgbClr val="C0C0C0"/>
          </a:solidFill>
          <a:latin typeface="+mn-lt"/>
        </a:defRPr>
      </a:lvl4pPr>
      <a:lvl5pPr marL="2057400" indent="-228600" algn="l" rtl="0" eaLnBrk="0" fontAlgn="base" hangingPunct="0">
        <a:spcBef>
          <a:spcPct val="20000"/>
        </a:spcBef>
        <a:spcAft>
          <a:spcPct val="0"/>
        </a:spcAft>
        <a:buChar char="»"/>
        <a:defRPr sz="2000">
          <a:solidFill>
            <a:srgbClr val="C0C0C0"/>
          </a:solidFill>
          <a:latin typeface="+mn-lt"/>
        </a:defRPr>
      </a:lvl5pPr>
      <a:lvl6pPr marL="2514600" indent="-228600" algn="l" rtl="0" fontAlgn="base">
        <a:spcBef>
          <a:spcPct val="20000"/>
        </a:spcBef>
        <a:spcAft>
          <a:spcPct val="0"/>
        </a:spcAft>
        <a:buChar char="»"/>
        <a:defRPr sz="2000">
          <a:solidFill>
            <a:srgbClr val="C0C0C0"/>
          </a:solidFill>
          <a:latin typeface="+mn-lt"/>
        </a:defRPr>
      </a:lvl6pPr>
      <a:lvl7pPr marL="2971800" indent="-228600" algn="l" rtl="0" fontAlgn="base">
        <a:spcBef>
          <a:spcPct val="20000"/>
        </a:spcBef>
        <a:spcAft>
          <a:spcPct val="0"/>
        </a:spcAft>
        <a:buChar char="»"/>
        <a:defRPr sz="2000">
          <a:solidFill>
            <a:srgbClr val="C0C0C0"/>
          </a:solidFill>
          <a:latin typeface="+mn-lt"/>
        </a:defRPr>
      </a:lvl7pPr>
      <a:lvl8pPr marL="3429000" indent="-228600" algn="l" rtl="0" fontAlgn="base">
        <a:spcBef>
          <a:spcPct val="20000"/>
        </a:spcBef>
        <a:spcAft>
          <a:spcPct val="0"/>
        </a:spcAft>
        <a:buChar char="»"/>
        <a:defRPr sz="2000">
          <a:solidFill>
            <a:srgbClr val="C0C0C0"/>
          </a:solidFill>
          <a:latin typeface="+mn-lt"/>
        </a:defRPr>
      </a:lvl8pPr>
      <a:lvl9pPr marL="3886200" indent="-228600" algn="l" rtl="0" fontAlgn="base">
        <a:spcBef>
          <a:spcPct val="20000"/>
        </a:spcBef>
        <a:spcAft>
          <a:spcPct val="0"/>
        </a:spcAft>
        <a:buChar char="»"/>
        <a:defRPr sz="2000">
          <a:solidFill>
            <a:srgbClr val="C0C0C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en.wikipedia.org/wiki/File:Calhoun_County_Alabama_Incorporated_and_Unincorporated_areas_Piedmont_Highlighted.svg" TargetMode="Externa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7701"/>
            <a:ext cx="7772400" cy="2952750"/>
          </a:xfrm>
        </p:spPr>
        <p:txBody>
          <a:bodyPr/>
          <a:lstStyle/>
          <a:p>
            <a:r>
              <a:rPr lang="en-US" sz="6000" dirty="0" smtClean="0">
                <a:solidFill>
                  <a:schemeClr val="accent2">
                    <a:lumMod val="40000"/>
                    <a:lumOff val="60000"/>
                  </a:schemeClr>
                </a:solidFill>
              </a:rPr>
              <a:t>Church</a:t>
            </a:r>
            <a:br>
              <a:rPr lang="en-US" sz="6000" dirty="0" smtClean="0">
                <a:solidFill>
                  <a:schemeClr val="accent2">
                    <a:lumMod val="40000"/>
                    <a:lumOff val="60000"/>
                  </a:schemeClr>
                </a:solidFill>
              </a:rPr>
            </a:br>
            <a:r>
              <a:rPr lang="en-US" sz="6000" dirty="0" smtClean="0">
                <a:solidFill>
                  <a:schemeClr val="accent2">
                    <a:lumMod val="40000"/>
                    <a:lumOff val="60000"/>
                  </a:schemeClr>
                </a:solidFill>
              </a:rPr>
              <a:t> Emergency Preparedness</a:t>
            </a:r>
            <a:endParaRPr lang="en-US" sz="6000" dirty="0">
              <a:solidFill>
                <a:schemeClr val="accent2">
                  <a:lumMod val="40000"/>
                  <a:lumOff val="60000"/>
                </a:schemeClr>
              </a:solidFill>
            </a:endParaRPr>
          </a:p>
        </p:txBody>
      </p:sp>
      <p:sp>
        <p:nvSpPr>
          <p:cNvPr id="3" name="Subtitle 2"/>
          <p:cNvSpPr>
            <a:spLocks noGrp="1"/>
          </p:cNvSpPr>
          <p:nvPr>
            <p:ph type="subTitle" idx="1"/>
          </p:nvPr>
        </p:nvSpPr>
        <p:spPr>
          <a:xfrm>
            <a:off x="1371600" y="3886200"/>
            <a:ext cx="6400800" cy="1362075"/>
          </a:xfrm>
        </p:spPr>
        <p:txBody>
          <a:bodyPr/>
          <a:lstStyle/>
          <a:p>
            <a:r>
              <a:rPr lang="en-US" sz="2400" b="1" dirty="0" smtClean="0">
                <a:solidFill>
                  <a:schemeClr val="bg1"/>
                </a:solidFill>
              </a:rPr>
              <a:t>Brought to you by</a:t>
            </a:r>
          </a:p>
          <a:p>
            <a:r>
              <a:rPr lang="en-US" sz="2400" b="1" dirty="0" smtClean="0">
                <a:solidFill>
                  <a:schemeClr val="bg1"/>
                </a:solidFill>
              </a:rPr>
              <a:t>The Kentucky Weather Preparedness Committee</a:t>
            </a:r>
            <a:endParaRPr lang="en-US" sz="2400" b="1" dirty="0">
              <a:solidFill>
                <a:schemeClr val="bg1"/>
              </a:solidFill>
            </a:endParaRPr>
          </a:p>
        </p:txBody>
      </p:sp>
      <p:pic>
        <p:nvPicPr>
          <p:cNvPr id="4" name="Picture 3" descr="NewPicture12.bmp"/>
          <p:cNvPicPr>
            <a:picLocks noChangeAspect="1"/>
          </p:cNvPicPr>
          <p:nvPr/>
        </p:nvPicPr>
        <p:blipFill>
          <a:blip r:embed="rId3" cstate="print"/>
          <a:stretch>
            <a:fillRect/>
          </a:stretch>
        </p:blipFill>
        <p:spPr>
          <a:xfrm>
            <a:off x="1237652" y="5210256"/>
            <a:ext cx="2380953" cy="1295238"/>
          </a:xfrm>
          <a:prstGeom prst="rect">
            <a:avLst/>
          </a:prstGeom>
        </p:spPr>
      </p:pic>
      <p:sp>
        <p:nvSpPr>
          <p:cNvPr id="5" name="TextBox 4"/>
          <p:cNvSpPr txBox="1"/>
          <p:nvPr/>
        </p:nvSpPr>
        <p:spPr>
          <a:xfrm>
            <a:off x="4858247" y="5351228"/>
            <a:ext cx="3827458" cy="1255728"/>
          </a:xfrm>
          <a:prstGeom prst="rect">
            <a:avLst/>
          </a:prstGeom>
          <a:noFill/>
        </p:spPr>
        <p:txBody>
          <a:bodyPr wrap="none" rtlCol="0">
            <a:spAutoFit/>
          </a:bodyPr>
          <a:lstStyle/>
          <a:p>
            <a:r>
              <a:rPr lang="en-US" b="1" dirty="0" smtClean="0">
                <a:solidFill>
                  <a:schemeClr val="bg1"/>
                </a:solidFill>
              </a:rPr>
              <a:t>Today’s Presenter:</a:t>
            </a:r>
          </a:p>
          <a:p>
            <a:r>
              <a:rPr lang="en-US" b="1" dirty="0" smtClean="0">
                <a:solidFill>
                  <a:schemeClr val="bg1"/>
                </a:solidFill>
              </a:rPr>
              <a:t>Pat </a:t>
            </a:r>
            <a:r>
              <a:rPr lang="en-US" b="1" dirty="0" err="1" smtClean="0">
                <a:solidFill>
                  <a:schemeClr val="bg1"/>
                </a:solidFill>
              </a:rPr>
              <a:t>Spoden</a:t>
            </a:r>
            <a:endParaRPr lang="en-US" b="1" dirty="0" smtClean="0">
              <a:solidFill>
                <a:schemeClr val="bg1"/>
              </a:solidFill>
            </a:endParaRPr>
          </a:p>
          <a:p>
            <a:r>
              <a:rPr lang="en-US" sz="1800" b="1" dirty="0" smtClean="0">
                <a:solidFill>
                  <a:schemeClr val="bg1"/>
                </a:solidFill>
              </a:rPr>
              <a:t>Pat.spoden@noaa.gov</a:t>
            </a:r>
            <a:endParaRPr lang="en-US" sz="1800" b="1" dirty="0">
              <a:solidFill>
                <a:schemeClr val="bg1"/>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cstate="print"/>
          <a:srcRect/>
          <a:stretch>
            <a:fillRect/>
          </a:stretch>
        </p:blipFill>
        <p:spPr bwMode="auto">
          <a:xfrm>
            <a:off x="0" y="1600200"/>
            <a:ext cx="4551363" cy="3352800"/>
          </a:xfrm>
          <a:prstGeom prst="rect">
            <a:avLst/>
          </a:prstGeom>
          <a:noFill/>
          <a:ln w="9525">
            <a:noFill/>
            <a:miter lim="800000"/>
            <a:headEnd/>
            <a:tailEnd/>
          </a:ln>
        </p:spPr>
      </p:pic>
      <p:pic>
        <p:nvPicPr>
          <p:cNvPr id="35843" name="Picture 2"/>
          <p:cNvPicPr>
            <a:picLocks noChangeAspect="1" noChangeArrowheads="1"/>
          </p:cNvPicPr>
          <p:nvPr/>
        </p:nvPicPr>
        <p:blipFill>
          <a:blip r:embed="rId4" cstate="print"/>
          <a:srcRect/>
          <a:stretch>
            <a:fillRect/>
          </a:stretch>
        </p:blipFill>
        <p:spPr bwMode="auto">
          <a:xfrm>
            <a:off x="4572000" y="3124200"/>
            <a:ext cx="4572000" cy="2895600"/>
          </a:xfrm>
          <a:prstGeom prst="rect">
            <a:avLst/>
          </a:prstGeom>
          <a:noFill/>
          <a:ln w="9525">
            <a:noFill/>
            <a:miter lim="800000"/>
            <a:headEnd/>
            <a:tailEnd/>
          </a:ln>
        </p:spPr>
      </p:pic>
      <p:sp>
        <p:nvSpPr>
          <p:cNvPr id="35844" name="Rectangle 6"/>
          <p:cNvSpPr>
            <a:spLocks noChangeArrowheads="1"/>
          </p:cNvSpPr>
          <p:nvPr/>
        </p:nvSpPr>
        <p:spPr bwMode="auto">
          <a:xfrm>
            <a:off x="152400" y="5029200"/>
            <a:ext cx="4267200" cy="1471172"/>
          </a:xfrm>
          <a:prstGeom prst="rect">
            <a:avLst/>
          </a:prstGeom>
          <a:noFill/>
          <a:ln w="9525">
            <a:noFill/>
            <a:miter lim="800000"/>
            <a:headEnd/>
            <a:tailEnd/>
          </a:ln>
        </p:spPr>
        <p:txBody>
          <a:bodyPr>
            <a:spAutoFit/>
          </a:bodyPr>
          <a:lstStyle/>
          <a:p>
            <a:pPr algn="ctr">
              <a:buFont typeface="Wingdings" pitchFamily="2" charset="2"/>
              <a:buChar char="§"/>
            </a:pPr>
            <a:r>
              <a:rPr lang="en-US" sz="2800" b="1" dirty="0"/>
              <a:t> </a:t>
            </a:r>
            <a:r>
              <a:rPr lang="en-US" sz="2800" b="1" dirty="0">
                <a:solidFill>
                  <a:schemeClr val="bg1"/>
                </a:solidFill>
              </a:rPr>
              <a:t>A “downburst” from a thunderstorm recorded near Childress, TX in 2008.</a:t>
            </a:r>
          </a:p>
        </p:txBody>
      </p:sp>
      <p:sp>
        <p:nvSpPr>
          <p:cNvPr id="35845" name="Rectangle 7"/>
          <p:cNvSpPr>
            <a:spLocks noChangeArrowheads="1"/>
          </p:cNvSpPr>
          <p:nvPr/>
        </p:nvSpPr>
        <p:spPr bwMode="auto">
          <a:xfrm>
            <a:off x="4561244" y="1752600"/>
            <a:ext cx="4318876" cy="781752"/>
          </a:xfrm>
          <a:prstGeom prst="rect">
            <a:avLst/>
          </a:prstGeom>
          <a:noFill/>
          <a:ln w="9525">
            <a:noFill/>
            <a:miter lim="800000"/>
            <a:headEnd/>
            <a:tailEnd/>
          </a:ln>
        </p:spPr>
        <p:txBody>
          <a:bodyPr wrap="none">
            <a:spAutoFit/>
          </a:bodyPr>
          <a:lstStyle/>
          <a:p>
            <a:pPr algn="ctr">
              <a:buFont typeface="Wingdings" pitchFamily="2" charset="2"/>
              <a:buChar char="§"/>
            </a:pPr>
            <a:r>
              <a:rPr lang="en-US" sz="2800" dirty="0"/>
              <a:t>  </a:t>
            </a:r>
            <a:r>
              <a:rPr lang="en-US" sz="2800" b="1" dirty="0">
                <a:solidFill>
                  <a:schemeClr val="bg1"/>
                </a:solidFill>
              </a:rPr>
              <a:t>Winds were estimated</a:t>
            </a:r>
            <a:br>
              <a:rPr lang="en-US" sz="2800" b="1" dirty="0">
                <a:solidFill>
                  <a:schemeClr val="bg1"/>
                </a:solidFill>
              </a:rPr>
            </a:br>
            <a:r>
              <a:rPr lang="en-US" sz="2800" b="1" dirty="0">
                <a:solidFill>
                  <a:schemeClr val="bg1"/>
                </a:solidFill>
              </a:rPr>
              <a:t>   between 75-95 mph…</a:t>
            </a:r>
          </a:p>
        </p:txBody>
      </p:sp>
      <p:sp>
        <p:nvSpPr>
          <p:cNvPr id="35846" name="Rectangle 8"/>
          <p:cNvSpPr>
            <a:spLocks noChangeArrowheads="1"/>
          </p:cNvSpPr>
          <p:nvPr/>
        </p:nvSpPr>
        <p:spPr bwMode="auto">
          <a:xfrm>
            <a:off x="4419600" y="6096000"/>
            <a:ext cx="4419600" cy="708025"/>
          </a:xfrm>
          <a:prstGeom prst="rect">
            <a:avLst/>
          </a:prstGeom>
          <a:noFill/>
          <a:ln w="9525">
            <a:noFill/>
            <a:miter lim="800000"/>
            <a:headEnd/>
            <a:tailEnd/>
          </a:ln>
        </p:spPr>
        <p:txBody>
          <a:bodyPr>
            <a:spAutoFit/>
          </a:bodyPr>
          <a:lstStyle/>
          <a:p>
            <a:pPr algn="ctr">
              <a:buFont typeface="Wingdings" pitchFamily="2" charset="2"/>
              <a:buNone/>
            </a:pPr>
            <a:r>
              <a:rPr lang="en-US" dirty="0"/>
              <a:t>   </a:t>
            </a:r>
            <a:r>
              <a:rPr lang="en-US" sz="1600" dirty="0"/>
              <a:t>Images courtesy Brian James,</a:t>
            </a:r>
            <a:br>
              <a:rPr lang="en-US" sz="1600" dirty="0"/>
            </a:br>
            <a:r>
              <a:rPr lang="en-US" sz="1600" dirty="0"/>
              <a:t>      KVII-TV Amarillo.</a:t>
            </a:r>
          </a:p>
        </p:txBody>
      </p:sp>
      <p:sp>
        <p:nvSpPr>
          <p:cNvPr id="35847" name="Text Box 1"/>
          <p:cNvSpPr txBox="1">
            <a:spLocks noChangeArrowheads="1"/>
          </p:cNvSpPr>
          <p:nvPr/>
        </p:nvSpPr>
        <p:spPr bwMode="auto">
          <a:xfrm>
            <a:off x="457200" y="152400"/>
            <a:ext cx="8229600" cy="1371600"/>
          </a:xfrm>
          <a:prstGeom prst="rect">
            <a:avLst/>
          </a:prstGeom>
          <a:noFill/>
          <a:ln w="9525">
            <a:noFill/>
            <a:round/>
            <a:headEnd/>
            <a:tailEnd/>
          </a:ln>
        </p:spPr>
        <p:txBody>
          <a:bodyPr anchor="ctr"/>
          <a:lstStyle/>
          <a:p>
            <a:pPr algn="ct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i="1" dirty="0">
                <a:solidFill>
                  <a:schemeClr val="accent2">
                    <a:lumMod val="40000"/>
                    <a:lumOff val="60000"/>
                  </a:schemeClr>
                </a:solidFill>
              </a:rPr>
              <a:t>Thunderstorms Can Produce Damaging Winds</a:t>
            </a:r>
            <a:r>
              <a:rPr lang="en-US" sz="4800" b="1" i="1" dirty="0">
                <a:solidFill>
                  <a:schemeClr val="accent2">
                    <a:lumMod val="40000"/>
                    <a:lumOff val="60000"/>
                  </a:schemeClr>
                </a:solidFill>
              </a:rPr>
              <a:t> </a:t>
            </a:r>
          </a:p>
        </p:txBody>
      </p:sp>
    </p:spTree>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0350" y="105305"/>
            <a:ext cx="8551863" cy="1257828"/>
          </a:xfrm>
        </p:spPr>
        <p:txBody>
          <a:bodyPr/>
          <a:lstStyle/>
          <a:p>
            <a:pPr>
              <a:defRPr/>
            </a:pP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solidFill>
                  <a:schemeClr val="accent2">
                    <a:lumMod val="40000"/>
                    <a:lumOff val="60000"/>
                  </a:schemeClr>
                </a:solidFill>
              </a:rPr>
              <a:t>Palm Sunday Tornado Outbreak</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endParaRPr lang="en-US" dirty="0"/>
          </a:p>
        </p:txBody>
      </p:sp>
      <p:sp>
        <p:nvSpPr>
          <p:cNvPr id="37892" name="Text Placeholder 9"/>
          <p:cNvSpPr>
            <a:spLocks noGrp="1"/>
          </p:cNvSpPr>
          <p:nvPr>
            <p:ph type="body" sz="quarter" idx="3"/>
          </p:nvPr>
        </p:nvSpPr>
        <p:spPr/>
        <p:txBody>
          <a:bodyPr/>
          <a:lstStyle/>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r>
              <a:rPr lang="en-US" dirty="0" smtClean="0">
                <a:solidFill>
                  <a:srgbClr val="FFFF00"/>
                </a:solidFill>
              </a:rPr>
              <a:t>  </a:t>
            </a:r>
          </a:p>
          <a:p>
            <a:endParaRPr lang="en-US" dirty="0" smtClean="0">
              <a:solidFill>
                <a:srgbClr val="FFFF00"/>
              </a:solidFill>
            </a:endParaRPr>
          </a:p>
          <a:p>
            <a:endParaRPr lang="en-US" dirty="0" smtClean="0">
              <a:solidFill>
                <a:srgbClr val="FFFF00"/>
              </a:solidFill>
            </a:endParaRPr>
          </a:p>
          <a:p>
            <a:endParaRPr lang="en-US" dirty="0" smtClean="0">
              <a:solidFill>
                <a:srgbClr val="FFFF00"/>
              </a:solidFill>
            </a:endParaRPr>
          </a:p>
          <a:p>
            <a:endParaRPr lang="en-US" dirty="0" smtClean="0"/>
          </a:p>
          <a:p>
            <a:endParaRPr lang="en-US" dirty="0" smtClean="0"/>
          </a:p>
          <a:p>
            <a:r>
              <a:rPr lang="en-US" dirty="0" smtClean="0"/>
              <a:t> </a:t>
            </a:r>
            <a:endParaRPr lang="en-US" sz="3200" dirty="0" smtClean="0">
              <a:solidFill>
                <a:srgbClr val="FFFF00"/>
              </a:solidFill>
            </a:endParaRPr>
          </a:p>
          <a:p>
            <a:endParaRPr lang="en-US" dirty="0" smtClean="0"/>
          </a:p>
        </p:txBody>
      </p:sp>
      <p:sp>
        <p:nvSpPr>
          <p:cNvPr id="37893" name="Content Placeholder 10"/>
          <p:cNvSpPr>
            <a:spLocks noGrp="1"/>
          </p:cNvSpPr>
          <p:nvPr>
            <p:ph sz="quarter" idx="4"/>
          </p:nvPr>
        </p:nvSpPr>
        <p:spPr>
          <a:xfrm>
            <a:off x="4645025" y="1568450"/>
            <a:ext cx="4319588" cy="4805363"/>
          </a:xfrm>
        </p:spPr>
        <p:txBody>
          <a:bodyPr/>
          <a:lstStyle/>
          <a:p>
            <a:r>
              <a:rPr lang="en-US" b="1" dirty="0" smtClean="0">
                <a:solidFill>
                  <a:srgbClr val="FFFF00"/>
                </a:solidFill>
              </a:rPr>
              <a:t>March 27, 1994 (Palm Sunday morning)</a:t>
            </a:r>
          </a:p>
          <a:p>
            <a:r>
              <a:rPr lang="en-US" b="1" dirty="0" smtClean="0">
                <a:solidFill>
                  <a:srgbClr val="FFFF00"/>
                </a:solidFill>
              </a:rPr>
              <a:t>Piedmont, Alabama</a:t>
            </a:r>
          </a:p>
          <a:p>
            <a:r>
              <a:rPr lang="en-US" b="1" dirty="0" smtClean="0">
                <a:solidFill>
                  <a:srgbClr val="FFFF00"/>
                </a:solidFill>
              </a:rPr>
              <a:t>Twenty people were tragically killed at the Goshen United Methodist Church as a violent tornado moves across the area, ripping the roof off, and collapsing wall.</a:t>
            </a:r>
          </a:p>
          <a:p>
            <a:endParaRPr lang="en-US" dirty="0" smtClean="0">
              <a:solidFill>
                <a:srgbClr val="FFFF00"/>
              </a:solidFill>
            </a:endParaRPr>
          </a:p>
          <a:p>
            <a:endParaRPr lang="en-US" dirty="0" smtClean="0"/>
          </a:p>
        </p:txBody>
      </p:sp>
      <p:pic>
        <p:nvPicPr>
          <p:cNvPr id="37894" name="Picture 4"/>
          <p:cNvPicPr>
            <a:picLocks noGrp="1" noChangeAspect="1" noChangeArrowheads="1"/>
          </p:cNvPicPr>
          <p:nvPr>
            <p:ph sz="half" idx="2"/>
          </p:nvPr>
        </p:nvPicPr>
        <p:blipFill>
          <a:blip r:embed="rId3" cstate="print"/>
          <a:srcRect/>
          <a:stretch>
            <a:fillRect/>
          </a:stretch>
        </p:blipFill>
        <p:spPr>
          <a:xfrm>
            <a:off x="215899" y="1520825"/>
            <a:ext cx="4161367" cy="3232150"/>
          </a:xfrm>
          <a:noFill/>
        </p:spPr>
      </p:pic>
      <p:pic>
        <p:nvPicPr>
          <p:cNvPr id="37895" name="Picture 5"/>
          <p:cNvPicPr>
            <a:picLocks noChangeAspect="1" noChangeArrowheads="1"/>
          </p:cNvPicPr>
          <p:nvPr/>
        </p:nvPicPr>
        <p:blipFill>
          <a:blip r:embed="rId4" cstate="print"/>
          <a:srcRect/>
          <a:stretch>
            <a:fillRect/>
          </a:stretch>
        </p:blipFill>
        <p:spPr bwMode="auto">
          <a:xfrm>
            <a:off x="215900" y="3018896"/>
            <a:ext cx="4162425" cy="30416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8"/>
          <p:cNvSpPr>
            <a:spLocks noGrp="1"/>
          </p:cNvSpPr>
          <p:nvPr>
            <p:ph type="title"/>
          </p:nvPr>
        </p:nvSpPr>
        <p:spPr/>
        <p:txBody>
          <a:bodyPr/>
          <a:lstStyle/>
          <a:p>
            <a:r>
              <a:rPr lang="en-US" dirty="0" smtClean="0">
                <a:solidFill>
                  <a:schemeClr val="accent2">
                    <a:lumMod val="40000"/>
                    <a:lumOff val="60000"/>
                  </a:schemeClr>
                </a:solidFill>
              </a:rPr>
              <a:t>Palm Sunday Tornado Outbreak</a:t>
            </a:r>
          </a:p>
        </p:txBody>
      </p:sp>
      <p:sp>
        <p:nvSpPr>
          <p:cNvPr id="38915" name="Text Placeholder 9"/>
          <p:cNvSpPr>
            <a:spLocks noGrp="1"/>
          </p:cNvSpPr>
          <p:nvPr>
            <p:ph type="body" sz="half" idx="1"/>
          </p:nvPr>
        </p:nvSpPr>
        <p:spPr>
          <a:xfrm>
            <a:off x="501664" y="1457076"/>
            <a:ext cx="4002087" cy="5257800"/>
          </a:xfrm>
        </p:spPr>
        <p:txBody>
          <a:bodyPr/>
          <a:lstStyle/>
          <a:p>
            <a:r>
              <a:rPr lang="en-US" sz="2000" b="1" dirty="0" smtClean="0">
                <a:solidFill>
                  <a:schemeClr val="bg1"/>
                </a:solidFill>
              </a:rPr>
              <a:t>Unusual outbreak in the sense that it was at its strongest during the late morning hours (when church services were in session). </a:t>
            </a:r>
          </a:p>
          <a:p>
            <a:r>
              <a:rPr lang="en-US" sz="2000" b="1" dirty="0" smtClean="0">
                <a:solidFill>
                  <a:schemeClr val="bg1"/>
                </a:solidFill>
              </a:rPr>
              <a:t>A very intense </a:t>
            </a:r>
            <a:r>
              <a:rPr lang="en-US" sz="2000" b="1" dirty="0" err="1" smtClean="0">
                <a:solidFill>
                  <a:schemeClr val="bg1"/>
                </a:solidFill>
              </a:rPr>
              <a:t>supercell</a:t>
            </a:r>
            <a:r>
              <a:rPr lang="en-US" sz="2000" b="1" dirty="0" smtClean="0">
                <a:solidFill>
                  <a:schemeClr val="bg1"/>
                </a:solidFill>
              </a:rPr>
              <a:t> thunderstorm produced a tornado in northeast  St Clair County, and tracked northeast toward Piedmont. </a:t>
            </a:r>
          </a:p>
          <a:p>
            <a:r>
              <a:rPr lang="en-US" sz="2000" b="1" dirty="0" smtClean="0">
                <a:solidFill>
                  <a:schemeClr val="bg1"/>
                </a:solidFill>
              </a:rPr>
              <a:t>At 11:39 a.m. CST, an F4 tornado slammed into the Goshen United Methodist Church collapsing the roof on a congregation during a Palm Sunday service. </a:t>
            </a:r>
          </a:p>
          <a:p>
            <a:endParaRPr lang="en-US" dirty="0" smtClean="0"/>
          </a:p>
        </p:txBody>
      </p:sp>
      <p:pic>
        <p:nvPicPr>
          <p:cNvPr id="38916" name="Picture 2" descr="File:Palm sun 2.JPG"/>
          <p:cNvPicPr>
            <a:picLocks noGrp="1" noChangeAspect="1" noChangeArrowheads="1"/>
          </p:cNvPicPr>
          <p:nvPr>
            <p:ph sz="half" idx="2"/>
          </p:nvPr>
        </p:nvPicPr>
        <p:blipFill>
          <a:blip r:embed="rId3" cstate="print"/>
          <a:srcRect/>
          <a:stretch>
            <a:fillRect/>
          </a:stretch>
        </p:blipFill>
        <p:spPr>
          <a:xfrm>
            <a:off x="4648200" y="2562225"/>
            <a:ext cx="4038600" cy="2601913"/>
          </a:xfrm>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Goshen United Methodist Church."/>
          <p:cNvPicPr>
            <a:picLocks noChangeAspect="1" noChangeArrowheads="1"/>
          </p:cNvPicPr>
          <p:nvPr/>
        </p:nvPicPr>
        <p:blipFill>
          <a:blip r:embed="rId3" cstate="print"/>
          <a:srcRect/>
          <a:stretch>
            <a:fillRect/>
          </a:stretch>
        </p:blipFill>
        <p:spPr bwMode="auto">
          <a:xfrm>
            <a:off x="228600" y="228600"/>
            <a:ext cx="4876800" cy="3657600"/>
          </a:xfrm>
          <a:prstGeom prst="rect">
            <a:avLst/>
          </a:prstGeom>
          <a:noFill/>
          <a:ln w="9525">
            <a:noFill/>
            <a:miter lim="800000"/>
            <a:headEnd/>
            <a:tailEnd/>
          </a:ln>
        </p:spPr>
      </p:pic>
      <p:pic>
        <p:nvPicPr>
          <p:cNvPr id="39939" name="Picture 4" descr="Goshen United Methodist Church."/>
          <p:cNvPicPr>
            <a:picLocks noChangeAspect="1" noChangeArrowheads="1"/>
          </p:cNvPicPr>
          <p:nvPr/>
        </p:nvPicPr>
        <p:blipFill>
          <a:blip r:embed="rId4" cstate="print"/>
          <a:srcRect/>
          <a:stretch>
            <a:fillRect/>
          </a:stretch>
        </p:blipFill>
        <p:spPr bwMode="auto">
          <a:xfrm>
            <a:off x="4064000" y="2209800"/>
            <a:ext cx="5080000" cy="3810000"/>
          </a:xfrm>
          <a:prstGeom prst="rect">
            <a:avLst/>
          </a:prstGeom>
          <a:noFill/>
          <a:ln w="9525">
            <a:noFill/>
            <a:miter lim="800000"/>
            <a:headEnd/>
            <a:tailEnd/>
          </a:ln>
        </p:spPr>
      </p:pic>
      <p:sp>
        <p:nvSpPr>
          <p:cNvPr id="39940" name="Rectangle 5"/>
          <p:cNvSpPr>
            <a:spLocks noChangeArrowheads="1"/>
          </p:cNvSpPr>
          <p:nvPr/>
        </p:nvSpPr>
        <p:spPr bwMode="auto">
          <a:xfrm>
            <a:off x="381000" y="3962400"/>
            <a:ext cx="3505200" cy="2924175"/>
          </a:xfrm>
          <a:prstGeom prst="rect">
            <a:avLst/>
          </a:prstGeom>
          <a:noFill/>
          <a:ln w="9525">
            <a:noFill/>
            <a:miter lim="800000"/>
            <a:headEnd/>
            <a:tailEnd/>
          </a:ln>
        </p:spPr>
        <p:txBody>
          <a:bodyPr>
            <a:spAutoFit/>
          </a:bodyPr>
          <a:lstStyle/>
          <a:p>
            <a:r>
              <a:rPr lang="en-US" sz="2000" dirty="0">
                <a:solidFill>
                  <a:schemeClr val="bg1"/>
                </a:solidFill>
              </a:rPr>
              <a:t>The storm entered Cherokee County at 11:35 am CST. </a:t>
            </a:r>
          </a:p>
          <a:p>
            <a:endParaRPr lang="en-US" sz="2000" dirty="0">
              <a:solidFill>
                <a:schemeClr val="bg1"/>
              </a:solidFill>
            </a:endParaRPr>
          </a:p>
          <a:p>
            <a:r>
              <a:rPr lang="en-US" sz="2000" dirty="0">
                <a:solidFill>
                  <a:schemeClr val="bg1"/>
                </a:solidFill>
              </a:rPr>
              <a:t>At </a:t>
            </a:r>
            <a:r>
              <a:rPr lang="en-US" sz="2000" b="1" dirty="0">
                <a:solidFill>
                  <a:schemeClr val="bg1"/>
                </a:solidFill>
              </a:rPr>
              <a:t>11:39 am CST </a:t>
            </a:r>
            <a:r>
              <a:rPr lang="en-US" sz="2000" dirty="0">
                <a:solidFill>
                  <a:schemeClr val="bg1"/>
                </a:solidFill>
              </a:rPr>
              <a:t>the tornado destroyed the Goshen United Methodist Church located 1 mile north of the Cherokee/Calhoun County line on County Highway 9 killing 20 people and injuring 92. </a:t>
            </a:r>
          </a:p>
        </p:txBody>
      </p:sp>
      <p:sp>
        <p:nvSpPr>
          <p:cNvPr id="39941" name="Rectangle 7"/>
          <p:cNvSpPr>
            <a:spLocks noChangeArrowheads="1"/>
          </p:cNvSpPr>
          <p:nvPr/>
        </p:nvSpPr>
        <p:spPr bwMode="auto">
          <a:xfrm>
            <a:off x="3962400" y="6019800"/>
            <a:ext cx="5181600" cy="682625"/>
          </a:xfrm>
          <a:prstGeom prst="rect">
            <a:avLst/>
          </a:prstGeom>
          <a:noFill/>
          <a:ln w="9525">
            <a:noFill/>
            <a:miter lim="800000"/>
            <a:headEnd/>
            <a:tailEnd/>
          </a:ln>
        </p:spPr>
        <p:txBody>
          <a:bodyPr>
            <a:spAutoFit/>
          </a:bodyPr>
          <a:lstStyle/>
          <a:p>
            <a:pPr algn="ctr"/>
            <a:r>
              <a:rPr lang="en-US" sz="2400" b="1"/>
              <a:t>St. Clair, Calhoun, Cherokee Counties - Tornado (F4)</a:t>
            </a:r>
            <a:r>
              <a:rPr lang="en-US" sz="2400"/>
              <a:t> </a:t>
            </a:r>
          </a:p>
        </p:txBody>
      </p:sp>
      <p:pic>
        <p:nvPicPr>
          <p:cNvPr id="39942" name="Picture 6" descr="http://upload.wikimedia.org/wikipedia/commons/thumb/b/b6/Calhoun_County_Alabama_Incorporated_and_Unincorporated_areas_Piedmont_Highlighted.svg/250px-Calhoun_County_Alabama_Incorporated_and_Unincorporated_areas_Piedmont_Highlighted.svg.png">
            <a:hlinkClick r:id="rId5" tooltip="Location in Calhoun County and the state of Alabama"/>
          </p:cNvPr>
          <p:cNvPicPr>
            <a:picLocks noChangeAspect="1" noChangeArrowheads="1"/>
          </p:cNvPicPr>
          <p:nvPr/>
        </p:nvPicPr>
        <p:blipFill>
          <a:blip r:embed="rId6" cstate="print"/>
          <a:srcRect/>
          <a:stretch>
            <a:fillRect/>
          </a:stretch>
        </p:blipFill>
        <p:spPr bwMode="auto">
          <a:xfrm>
            <a:off x="5791200" y="152400"/>
            <a:ext cx="2381250" cy="15906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z="3600" dirty="0" smtClean="0">
                <a:solidFill>
                  <a:schemeClr val="accent2">
                    <a:lumMod val="40000"/>
                    <a:lumOff val="60000"/>
                  </a:schemeClr>
                </a:solidFill>
              </a:rPr>
              <a:t>Palm Sunday Tornado Outbreak: What went wrong here?</a:t>
            </a:r>
          </a:p>
        </p:txBody>
      </p:sp>
      <p:sp>
        <p:nvSpPr>
          <p:cNvPr id="40964" name="Content Placeholder 3"/>
          <p:cNvSpPr>
            <a:spLocks noGrp="1"/>
          </p:cNvSpPr>
          <p:nvPr>
            <p:ph sz="half" idx="2"/>
          </p:nvPr>
        </p:nvSpPr>
        <p:spPr>
          <a:xfrm>
            <a:off x="475721" y="1863725"/>
            <a:ext cx="4040187" cy="4387850"/>
          </a:xfrm>
        </p:spPr>
        <p:txBody>
          <a:bodyPr/>
          <a:lstStyle/>
          <a:p>
            <a:pPr>
              <a:buFont typeface="Wingdings" pitchFamily="2" charset="2"/>
              <a:buChar char="§"/>
            </a:pPr>
            <a:r>
              <a:rPr lang="en-US" sz="2000" b="1" dirty="0" smtClean="0">
                <a:solidFill>
                  <a:schemeClr val="bg1"/>
                </a:solidFill>
              </a:rPr>
              <a:t>The National Weather Service issued severe thunderstorm warnings for eastern Jefferson and St. Clair counties at 10:24 a.m. and issued a </a:t>
            </a:r>
            <a:r>
              <a:rPr lang="en-US" sz="2000" b="1" dirty="0" smtClean="0">
                <a:solidFill>
                  <a:srgbClr val="FFFF00"/>
                </a:solidFill>
              </a:rPr>
              <a:t>tornado warning for Etowah and Calhoun counties at 10:49 a.m. </a:t>
            </a:r>
          </a:p>
          <a:p>
            <a:pPr>
              <a:buFont typeface="Wingdings" pitchFamily="2" charset="2"/>
              <a:buChar char="§"/>
            </a:pPr>
            <a:r>
              <a:rPr lang="en-US" sz="2000" b="1" dirty="0" smtClean="0">
                <a:solidFill>
                  <a:schemeClr val="bg1"/>
                </a:solidFill>
              </a:rPr>
              <a:t>The tornado warnings broadcast over radio and television advised persons to seek immediate shelter. </a:t>
            </a:r>
          </a:p>
          <a:p>
            <a:endParaRPr lang="en-US" b="1" dirty="0" smtClean="0"/>
          </a:p>
        </p:txBody>
      </p:sp>
      <p:sp>
        <p:nvSpPr>
          <p:cNvPr id="6" name="Content Placeholder 5"/>
          <p:cNvSpPr>
            <a:spLocks noGrp="1"/>
          </p:cNvSpPr>
          <p:nvPr>
            <p:ph sz="quarter" idx="4"/>
          </p:nvPr>
        </p:nvSpPr>
        <p:spPr>
          <a:xfrm>
            <a:off x="4662488" y="1860549"/>
            <a:ext cx="4041775" cy="4760383"/>
          </a:xfrm>
        </p:spPr>
        <p:txBody>
          <a:bodyPr/>
          <a:lstStyle/>
          <a:p>
            <a:pPr>
              <a:buFont typeface="Wingdings" pitchFamily="2" charset="2"/>
              <a:buChar char="§"/>
              <a:defRPr/>
            </a:pPr>
            <a:r>
              <a:rPr lang="en-US" sz="1800" dirty="0" smtClean="0">
                <a:solidFill>
                  <a:schemeClr val="bg1"/>
                </a:solidFill>
              </a:rPr>
              <a:t>At</a:t>
            </a:r>
            <a:r>
              <a:rPr lang="en-US" sz="1800" dirty="0" smtClean="0"/>
              <a:t> </a:t>
            </a:r>
            <a:r>
              <a:rPr lang="en-US" sz="1800" b="1" dirty="0" smtClean="0">
                <a:solidFill>
                  <a:srgbClr val="FFFF00"/>
                </a:solidFill>
                <a:effectLst>
                  <a:outerShdw blurRad="38100" dist="38100" dir="2700000" algn="tl">
                    <a:srgbClr val="000000">
                      <a:alpha val="43137"/>
                    </a:srgbClr>
                  </a:outerShdw>
                </a:effectLst>
              </a:rPr>
              <a:t>10:53 a.m</a:t>
            </a:r>
            <a:r>
              <a:rPr lang="en-US" sz="1800" dirty="0" smtClean="0">
                <a:solidFill>
                  <a:schemeClr val="bg1"/>
                </a:solidFill>
              </a:rPr>
              <a:t>., local television and radio stations broadcast a tornado warning for St. Clair County</a:t>
            </a:r>
            <a:r>
              <a:rPr lang="en-US" sz="1800" dirty="0" smtClean="0"/>
              <a:t>. </a:t>
            </a:r>
          </a:p>
          <a:p>
            <a:pPr>
              <a:buFont typeface="Wingdings" pitchFamily="2" charset="2"/>
              <a:buChar char="§"/>
              <a:defRPr/>
            </a:pPr>
            <a:r>
              <a:rPr lang="en-US" sz="1800" dirty="0" smtClean="0"/>
              <a:t>  </a:t>
            </a:r>
            <a:r>
              <a:rPr lang="en-US" sz="1800" dirty="0" smtClean="0">
                <a:solidFill>
                  <a:schemeClr val="bg1"/>
                </a:solidFill>
              </a:rPr>
              <a:t>At</a:t>
            </a:r>
            <a:r>
              <a:rPr lang="en-US" sz="1800" dirty="0" smtClean="0"/>
              <a:t> </a:t>
            </a:r>
            <a:r>
              <a:rPr lang="en-US" sz="1800" b="1" dirty="0" smtClean="0">
                <a:solidFill>
                  <a:srgbClr val="FFFF00"/>
                </a:solidFill>
                <a:effectLst>
                  <a:outerShdw blurRad="38100" dist="38100" dir="2700000" algn="tl">
                    <a:srgbClr val="000000">
                      <a:alpha val="43137"/>
                    </a:srgbClr>
                  </a:outerShdw>
                </a:effectLst>
              </a:rPr>
              <a:t>10:55 a.m</a:t>
            </a:r>
            <a:r>
              <a:rPr lang="en-US" sz="1800" dirty="0" smtClean="0">
                <a:solidFill>
                  <a:schemeClr val="bg1"/>
                </a:solidFill>
              </a:rPr>
              <a:t>., the tornado struck southwest of Ragland in St. Clair County. </a:t>
            </a:r>
          </a:p>
          <a:p>
            <a:pPr>
              <a:buFont typeface="Wingdings" pitchFamily="2" charset="2"/>
              <a:buChar char="§"/>
              <a:defRPr/>
            </a:pPr>
            <a:r>
              <a:rPr lang="en-US" sz="1800" dirty="0" smtClean="0"/>
              <a:t> </a:t>
            </a:r>
            <a:r>
              <a:rPr lang="en-US" sz="1800" dirty="0" smtClean="0">
                <a:solidFill>
                  <a:schemeClr val="bg1"/>
                </a:solidFill>
              </a:rPr>
              <a:t>At</a:t>
            </a:r>
            <a:r>
              <a:rPr lang="en-US" sz="1800" dirty="0" smtClean="0"/>
              <a:t> </a:t>
            </a:r>
            <a:r>
              <a:rPr lang="en-US" sz="1800" b="1" dirty="0" smtClean="0">
                <a:solidFill>
                  <a:srgbClr val="FFFF00"/>
                </a:solidFill>
                <a:effectLst>
                  <a:outerShdw blurRad="38100" dist="38100" dir="2700000" algn="tl">
                    <a:srgbClr val="000000">
                      <a:alpha val="43137"/>
                    </a:srgbClr>
                  </a:outerShdw>
                </a:effectLst>
              </a:rPr>
              <a:t>11:27 a.m</a:t>
            </a:r>
            <a:r>
              <a:rPr lang="en-US" sz="1800" dirty="0" smtClean="0">
                <a:solidFill>
                  <a:schemeClr val="bg1"/>
                </a:solidFill>
              </a:rPr>
              <a:t>., a revised tornado warning was issued for northern Calhoun, southeastern Etowah, and southern Cherokee counties. </a:t>
            </a:r>
          </a:p>
          <a:p>
            <a:pPr>
              <a:defRPr/>
            </a:pPr>
            <a:r>
              <a:rPr lang="en-US" sz="1800" dirty="0" smtClean="0"/>
              <a:t> </a:t>
            </a:r>
            <a:r>
              <a:rPr lang="en-US" sz="1800" dirty="0" smtClean="0">
                <a:solidFill>
                  <a:schemeClr val="bg1"/>
                </a:solidFill>
              </a:rPr>
              <a:t>At</a:t>
            </a:r>
            <a:r>
              <a:rPr lang="en-US" sz="1800" dirty="0" smtClean="0"/>
              <a:t> </a:t>
            </a:r>
            <a:r>
              <a:rPr lang="en-US" sz="1800" b="1" u="sng" dirty="0" smtClean="0">
                <a:solidFill>
                  <a:srgbClr val="FFFF00"/>
                </a:solidFill>
                <a:effectLst>
                  <a:outerShdw blurRad="38100" dist="38100" dir="2700000" algn="tl">
                    <a:srgbClr val="000000">
                      <a:alpha val="43137"/>
                    </a:srgbClr>
                  </a:outerShdw>
                </a:effectLst>
              </a:rPr>
              <a:t>11:39 a.m</a:t>
            </a:r>
            <a:r>
              <a:rPr lang="en-US" sz="1800" dirty="0" smtClean="0">
                <a:solidFill>
                  <a:schemeClr val="bg1"/>
                </a:solidFill>
              </a:rPr>
              <a:t>., the church in Cherokee County, approximately 32 miles northeast of the tornado's initial point of impact, was destroyed. </a:t>
            </a:r>
          </a:p>
          <a:p>
            <a:pPr>
              <a:defRPr/>
            </a:pPr>
            <a:endParaRPr lang="en-US" dirty="0"/>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Local Events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264465"/>
            <a:ext cx="285750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9733" y="2874190"/>
            <a:ext cx="3209533" cy="646331"/>
          </a:xfrm>
          <a:prstGeom prst="rect">
            <a:avLst/>
          </a:prstGeom>
          <a:noFill/>
        </p:spPr>
        <p:txBody>
          <a:bodyPr wrap="none" rtlCol="0">
            <a:spAutoFit/>
          </a:bodyPr>
          <a:lstStyle/>
          <a:p>
            <a:r>
              <a:rPr lang="en-US" sz="2000" dirty="0" smtClean="0">
                <a:solidFill>
                  <a:schemeClr val="bg1"/>
                </a:solidFill>
              </a:rPr>
              <a:t>Ridgeway Catholic Church</a:t>
            </a:r>
          </a:p>
          <a:p>
            <a:r>
              <a:rPr lang="en-US" sz="2000" dirty="0" smtClean="0">
                <a:solidFill>
                  <a:schemeClr val="bg1"/>
                </a:solidFill>
              </a:rPr>
              <a:t>February 29, 2012</a:t>
            </a:r>
            <a:endParaRPr lang="en-US" sz="2000" dirty="0">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503" y="1264465"/>
            <a:ext cx="3356860" cy="251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40503" y="3812021"/>
            <a:ext cx="2581156" cy="338554"/>
          </a:xfrm>
          <a:prstGeom prst="rect">
            <a:avLst/>
          </a:prstGeom>
          <a:noFill/>
        </p:spPr>
        <p:txBody>
          <a:bodyPr wrap="none" rtlCol="0">
            <a:spAutoFit/>
          </a:bodyPr>
          <a:lstStyle/>
          <a:p>
            <a:r>
              <a:rPr lang="en-US" sz="2000" dirty="0" err="1" smtClean="0">
                <a:solidFill>
                  <a:schemeClr val="bg1"/>
                </a:solidFill>
              </a:rPr>
              <a:t>Harveyville</a:t>
            </a:r>
            <a:r>
              <a:rPr lang="en-US" sz="2000" dirty="0" smtClean="0">
                <a:solidFill>
                  <a:schemeClr val="bg1"/>
                </a:solidFill>
              </a:rPr>
              <a:t>, KS UMC</a:t>
            </a:r>
            <a:endParaRPr lang="en-US" sz="2000" dirty="0">
              <a:solidFill>
                <a:schemeClr val="bg1"/>
              </a:solidFill>
            </a:endParaRPr>
          </a:p>
        </p:txBody>
      </p:sp>
      <p:sp>
        <p:nvSpPr>
          <p:cNvPr id="5" name="TextBox 4"/>
          <p:cNvSpPr txBox="1"/>
          <p:nvPr/>
        </p:nvSpPr>
        <p:spPr>
          <a:xfrm>
            <a:off x="5617509" y="3280455"/>
            <a:ext cx="1779853" cy="480131"/>
          </a:xfrm>
          <a:prstGeom prst="rect">
            <a:avLst/>
          </a:prstGeom>
          <a:noFill/>
        </p:spPr>
        <p:txBody>
          <a:bodyPr wrap="square" rtlCol="0">
            <a:spAutoFit/>
          </a:bodyPr>
          <a:lstStyle/>
          <a:p>
            <a:r>
              <a:rPr lang="en-US" sz="1050" dirty="0">
                <a:solidFill>
                  <a:schemeClr val="tx1"/>
                </a:solidFill>
              </a:rPr>
              <a:t>Julie Pohl http://www.kansaseast.org/galleries/slideshow/27</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324" y="3981298"/>
            <a:ext cx="3880179" cy="255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16797" y="6260743"/>
            <a:ext cx="2767232" cy="289310"/>
          </a:xfrm>
          <a:prstGeom prst="rect">
            <a:avLst/>
          </a:prstGeom>
          <a:noFill/>
        </p:spPr>
        <p:txBody>
          <a:bodyPr wrap="none" rtlCol="0">
            <a:spAutoFit/>
          </a:bodyPr>
          <a:lstStyle/>
          <a:p>
            <a:r>
              <a:rPr lang="en-US" sz="1600" dirty="0" smtClean="0">
                <a:solidFill>
                  <a:schemeClr val="bg1"/>
                </a:solidFill>
              </a:rPr>
              <a:t>A church in West Liberty, KY</a:t>
            </a:r>
            <a:endParaRPr lang="en-US" sz="1600" dirty="0">
              <a:solidFill>
                <a:schemeClr val="bg1"/>
              </a:solidFill>
            </a:endParaRPr>
          </a:p>
        </p:txBody>
      </p:sp>
      <p:sp>
        <p:nvSpPr>
          <p:cNvPr id="7" name="TextBox 6"/>
          <p:cNvSpPr txBox="1"/>
          <p:nvPr/>
        </p:nvSpPr>
        <p:spPr>
          <a:xfrm>
            <a:off x="2940522" y="5995283"/>
            <a:ext cx="1099981" cy="190821"/>
          </a:xfrm>
          <a:prstGeom prst="rect">
            <a:avLst/>
          </a:prstGeom>
          <a:noFill/>
        </p:spPr>
        <p:txBody>
          <a:bodyPr wrap="none" rtlCol="0">
            <a:spAutoFit/>
          </a:bodyPr>
          <a:lstStyle/>
          <a:p>
            <a:r>
              <a:rPr lang="en-US" sz="800" dirty="0" smtClean="0"/>
              <a:t>Reuters/Eric </a:t>
            </a:r>
            <a:r>
              <a:rPr lang="en-US" sz="800" dirty="0"/>
              <a:t>Thayer</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3575" y="4170093"/>
            <a:ext cx="3262893" cy="217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192825" y="6220218"/>
            <a:ext cx="1951175" cy="627864"/>
          </a:xfrm>
          <a:prstGeom prst="rect">
            <a:avLst/>
          </a:prstGeom>
          <a:noFill/>
        </p:spPr>
        <p:txBody>
          <a:bodyPr wrap="none" rtlCol="0">
            <a:spAutoFit/>
          </a:bodyPr>
          <a:lstStyle/>
          <a:p>
            <a:pPr>
              <a:lnSpc>
                <a:spcPct val="100000"/>
              </a:lnSpc>
            </a:pPr>
            <a:r>
              <a:rPr lang="en-US" sz="600" b="1" dirty="0">
                <a:solidFill>
                  <a:srgbClr val="0099FF"/>
                </a:solidFill>
              </a:rPr>
              <a:t>Steps lead up to the gaping hole that was </a:t>
            </a:r>
            <a:r>
              <a:rPr lang="en-US" sz="600" b="1" dirty="0" smtClean="0">
                <a:solidFill>
                  <a:srgbClr val="0099FF"/>
                </a:solidFill>
              </a:rPr>
              <a:t>the</a:t>
            </a:r>
          </a:p>
          <a:p>
            <a:pPr>
              <a:lnSpc>
                <a:spcPct val="100000"/>
              </a:lnSpc>
            </a:pPr>
            <a:r>
              <a:rPr lang="en-US" sz="600" b="1" dirty="0" smtClean="0">
                <a:solidFill>
                  <a:srgbClr val="0099FF"/>
                </a:solidFill>
              </a:rPr>
              <a:t>basement of </a:t>
            </a:r>
            <a:r>
              <a:rPr lang="en-US" sz="600" b="1" dirty="0">
                <a:solidFill>
                  <a:srgbClr val="0099FF"/>
                </a:solidFill>
              </a:rPr>
              <a:t>Mt. </a:t>
            </a:r>
            <a:r>
              <a:rPr lang="en-US" sz="600" b="1" dirty="0" err="1">
                <a:solidFill>
                  <a:srgbClr val="0099FF"/>
                </a:solidFill>
              </a:rPr>
              <a:t>Moriah</a:t>
            </a:r>
            <a:r>
              <a:rPr lang="en-US" sz="600" b="1" dirty="0">
                <a:solidFill>
                  <a:srgbClr val="0099FF"/>
                </a:solidFill>
              </a:rPr>
              <a:t> Baptist Church in </a:t>
            </a:r>
            <a:endParaRPr lang="en-US" sz="600" b="1" dirty="0" smtClean="0">
              <a:solidFill>
                <a:srgbClr val="0099FF"/>
              </a:solidFill>
            </a:endParaRPr>
          </a:p>
          <a:p>
            <a:pPr>
              <a:lnSpc>
                <a:spcPct val="100000"/>
              </a:lnSpc>
            </a:pPr>
            <a:r>
              <a:rPr lang="en-US" sz="600" b="1" dirty="0" smtClean="0">
                <a:solidFill>
                  <a:srgbClr val="0099FF"/>
                </a:solidFill>
              </a:rPr>
              <a:t>Henryville  </a:t>
            </a:r>
            <a:r>
              <a:rPr lang="en-US" sz="600" b="1" dirty="0">
                <a:solidFill>
                  <a:srgbClr val="0099FF"/>
                </a:solidFill>
              </a:rPr>
              <a:t>on Easter Sunday. (By Jenna </a:t>
            </a:r>
            <a:r>
              <a:rPr lang="en-US" sz="600" b="1" dirty="0" err="1" smtClean="0">
                <a:solidFill>
                  <a:srgbClr val="0099FF"/>
                </a:solidFill>
              </a:rPr>
              <a:t>Esarey</a:t>
            </a:r>
            <a:r>
              <a:rPr lang="en-US" sz="600" b="1" dirty="0" smtClean="0">
                <a:solidFill>
                  <a:srgbClr val="0099FF"/>
                </a:solidFill>
              </a:rPr>
              <a:t>,</a:t>
            </a:r>
          </a:p>
          <a:p>
            <a:pPr>
              <a:lnSpc>
                <a:spcPct val="100000"/>
              </a:lnSpc>
            </a:pPr>
            <a:r>
              <a:rPr lang="en-US" sz="600" b="1" dirty="0" smtClean="0">
                <a:solidFill>
                  <a:srgbClr val="0099FF"/>
                </a:solidFill>
              </a:rPr>
              <a:t>Special </a:t>
            </a:r>
            <a:r>
              <a:rPr lang="en-US" sz="600" b="1" dirty="0">
                <a:solidFill>
                  <a:srgbClr val="0099FF"/>
                </a:solidFill>
              </a:rPr>
              <a:t>to the Courier-Journal) April 8, 2012</a:t>
            </a:r>
            <a:r>
              <a:rPr lang="en-US" sz="1200" b="1" dirty="0">
                <a:solidFill>
                  <a:schemeClr val="bg1"/>
                </a:solidFill>
              </a:rPr>
              <a:t>.</a:t>
            </a:r>
          </a:p>
        </p:txBody>
      </p:sp>
      <p:sp>
        <p:nvSpPr>
          <p:cNvPr id="9" name="TextBox 8"/>
          <p:cNvSpPr txBox="1"/>
          <p:nvPr/>
        </p:nvSpPr>
        <p:spPr>
          <a:xfrm>
            <a:off x="4465528" y="6424083"/>
            <a:ext cx="1710725" cy="338554"/>
          </a:xfrm>
          <a:prstGeom prst="rect">
            <a:avLst/>
          </a:prstGeom>
          <a:noFill/>
        </p:spPr>
        <p:txBody>
          <a:bodyPr wrap="none" rtlCol="0">
            <a:spAutoFit/>
          </a:bodyPr>
          <a:lstStyle/>
          <a:p>
            <a:r>
              <a:rPr lang="en-US" sz="2000" dirty="0" smtClean="0">
                <a:solidFill>
                  <a:schemeClr val="bg1"/>
                </a:solidFill>
              </a:rPr>
              <a:t>Henryville, IN</a:t>
            </a:r>
            <a:endParaRPr lang="en-US" sz="2000" dirty="0">
              <a:solidFill>
                <a:schemeClr val="bg1"/>
              </a:solidFill>
            </a:endParaRPr>
          </a:p>
        </p:txBody>
      </p:sp>
    </p:spTree>
    <p:extLst>
      <p:ext uri="{BB962C8B-B14F-4D97-AF65-F5344CB8AC3E}">
        <p14:creationId xmlns:p14="http://schemas.microsoft.com/office/powerpoint/2010/main" val="161420638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http://www.danzfamily.com/archives/blogphotos/07/818-tulsa-ice-storm-dec-9-2007.jpg"/>
          <p:cNvPicPr>
            <a:picLocks noChangeAspect="1" noChangeArrowheads="1"/>
          </p:cNvPicPr>
          <p:nvPr/>
        </p:nvPicPr>
        <p:blipFill>
          <a:blip r:embed="rId3" cstate="print"/>
          <a:srcRect/>
          <a:stretch>
            <a:fillRect/>
          </a:stretch>
        </p:blipFill>
        <p:spPr bwMode="auto">
          <a:xfrm>
            <a:off x="3635963" y="1608665"/>
            <a:ext cx="5338704" cy="3843867"/>
          </a:xfrm>
          <a:prstGeom prst="rect">
            <a:avLst/>
          </a:prstGeom>
          <a:noFill/>
          <a:ln w="9525">
            <a:noFill/>
            <a:miter lim="800000"/>
            <a:headEnd/>
            <a:tailEnd/>
          </a:ln>
        </p:spPr>
      </p:pic>
      <p:sp>
        <p:nvSpPr>
          <p:cNvPr id="5" name="Rectangle 4"/>
          <p:cNvSpPr/>
          <p:nvPr/>
        </p:nvSpPr>
        <p:spPr>
          <a:xfrm>
            <a:off x="677333" y="160867"/>
            <a:ext cx="8153400" cy="954088"/>
          </a:xfrm>
          <a:prstGeom prst="rect">
            <a:avLst/>
          </a:prstGeom>
        </p:spPr>
        <p:txBody>
          <a:bodyPr>
            <a:spAutoFit/>
          </a:bodyPr>
          <a:lstStyle/>
          <a:p>
            <a:pPr algn="ctr">
              <a:defRPr/>
            </a:pPr>
            <a:r>
              <a:rPr lang="en-US" sz="2800" kern="0" dirty="0">
                <a:solidFill>
                  <a:srgbClr val="FFFF00"/>
                </a:solidFill>
                <a:effectLst>
                  <a:outerShdw blurRad="38100" dist="38100" dir="2700000" algn="tl">
                    <a:srgbClr val="000000">
                      <a:alpha val="43137"/>
                    </a:srgbClr>
                  </a:outerShdw>
                </a:effectLst>
                <a:cs typeface="Times New Roman" pitchFamily="18" charset="0"/>
              </a:rPr>
              <a:t>The Key is Basic Preparedness</a:t>
            </a:r>
            <a:r>
              <a:rPr lang="en-US" kern="0" dirty="0">
                <a:solidFill>
                  <a:srgbClr val="FFFF00"/>
                </a:solidFill>
                <a:effectLst>
                  <a:outerShdw blurRad="38100" dist="38100" dir="2700000" algn="tl">
                    <a:srgbClr val="000000">
                      <a:alpha val="43137"/>
                    </a:srgbClr>
                  </a:outerShdw>
                </a:effectLst>
              </a:rPr>
              <a:t/>
            </a:r>
            <a:br>
              <a:rPr lang="en-US" kern="0" dirty="0">
                <a:solidFill>
                  <a:srgbClr val="FFFF00"/>
                </a:solidFill>
                <a:effectLst>
                  <a:outerShdw blurRad="38100" dist="38100" dir="2700000" algn="tl">
                    <a:srgbClr val="000000">
                      <a:alpha val="43137"/>
                    </a:srgbClr>
                  </a:outerShdw>
                </a:effectLst>
              </a:rPr>
            </a:br>
            <a:endParaRPr lang="en-US" sz="2800" dirty="0"/>
          </a:p>
        </p:txBody>
      </p:sp>
      <p:sp>
        <p:nvSpPr>
          <p:cNvPr id="6" name="Rectangle 5"/>
          <p:cNvSpPr/>
          <p:nvPr/>
        </p:nvSpPr>
        <p:spPr>
          <a:xfrm>
            <a:off x="2286000" y="609600"/>
            <a:ext cx="4572000" cy="437043"/>
          </a:xfrm>
          <a:prstGeom prst="rect">
            <a:avLst/>
          </a:prstGeom>
        </p:spPr>
        <p:txBody>
          <a:bodyPr>
            <a:spAutoFit/>
          </a:bodyPr>
          <a:lstStyle/>
          <a:p>
            <a:pPr algn="ctr">
              <a:defRPr/>
            </a:pPr>
            <a:r>
              <a:rPr lang="en-US" sz="2800" dirty="0" smtClean="0">
                <a:effectLst>
                  <a:outerShdw blurRad="38100" dist="38100" dir="2700000" algn="tl">
                    <a:srgbClr val="000000">
                      <a:alpha val="43137"/>
                    </a:srgbClr>
                  </a:outerShdw>
                </a:effectLst>
              </a:rPr>
              <a:t>KWPC Recommendations</a:t>
            </a:r>
            <a:endParaRPr lang="en-US" sz="2800" dirty="0">
              <a:effectLst>
                <a:outerShdw blurRad="38100" dist="38100" dir="2700000" algn="tl">
                  <a:srgbClr val="000000">
                    <a:alpha val="43137"/>
                  </a:srgbClr>
                </a:outerShdw>
              </a:effectLst>
            </a:endParaRPr>
          </a:p>
        </p:txBody>
      </p:sp>
      <p:sp>
        <p:nvSpPr>
          <p:cNvPr id="7" name="Rectangle 6"/>
          <p:cNvSpPr/>
          <p:nvPr/>
        </p:nvSpPr>
        <p:spPr>
          <a:xfrm>
            <a:off x="510788" y="1481666"/>
            <a:ext cx="3536280" cy="5262979"/>
          </a:xfrm>
          <a:prstGeom prst="rect">
            <a:avLst/>
          </a:prstGeom>
        </p:spPr>
        <p:txBody>
          <a:bodyPr wrap="square">
            <a:spAutoFit/>
          </a:bodyPr>
          <a:lstStyle/>
          <a:p>
            <a:pPr>
              <a:buFont typeface="Arial" pitchFamily="34" charset="0"/>
              <a:buChar char="•"/>
              <a:defRPr/>
            </a:pPr>
            <a:r>
              <a:rPr lang="en-US" sz="2800" dirty="0">
                <a:solidFill>
                  <a:schemeClr val="bg1"/>
                </a:solidFill>
                <a:effectLst>
                  <a:outerShdw blurRad="38100" dist="38100" dir="2700000" algn="tl">
                    <a:srgbClr val="000000">
                      <a:alpha val="43137"/>
                    </a:srgbClr>
                  </a:outerShdw>
                </a:effectLst>
              </a:rPr>
              <a:t>Have a Plan!  </a:t>
            </a:r>
          </a:p>
          <a:p>
            <a:pPr>
              <a:defRPr/>
            </a:pPr>
            <a:endParaRPr lang="en-US" sz="2800" dirty="0">
              <a:solidFill>
                <a:schemeClr val="bg1"/>
              </a:solidFill>
              <a:effectLst>
                <a:outerShdw blurRad="38100" dist="38100" dir="2700000" algn="tl">
                  <a:srgbClr val="000000">
                    <a:alpha val="43137"/>
                  </a:srgbClr>
                </a:outerShdw>
              </a:effectLst>
            </a:endParaRPr>
          </a:p>
          <a:p>
            <a:pPr>
              <a:buFont typeface="Arial" pitchFamily="34" charset="0"/>
              <a:buChar char="•"/>
              <a:defRPr/>
            </a:pPr>
            <a:r>
              <a:rPr lang="en-US" sz="2800" dirty="0" smtClean="0">
                <a:solidFill>
                  <a:schemeClr val="bg1"/>
                </a:solidFill>
                <a:effectLst>
                  <a:outerShdw blurRad="38100" dist="38100" dir="2700000" algn="tl">
                    <a:srgbClr val="000000">
                      <a:alpha val="43137"/>
                    </a:srgbClr>
                  </a:outerShdw>
                </a:effectLst>
              </a:rPr>
              <a:t>Contact  local EM for preparedness plan</a:t>
            </a:r>
            <a:endParaRPr lang="en-US" sz="2800" dirty="0">
              <a:solidFill>
                <a:schemeClr val="bg1"/>
              </a:solidFill>
              <a:effectLst>
                <a:outerShdw blurRad="38100" dist="38100" dir="2700000" algn="tl">
                  <a:srgbClr val="000000">
                    <a:alpha val="43137"/>
                  </a:srgbClr>
                </a:outerShdw>
              </a:effectLst>
            </a:endParaRPr>
          </a:p>
          <a:p>
            <a:pPr>
              <a:defRPr/>
            </a:pPr>
            <a:endParaRPr lang="en-US" sz="2800" dirty="0">
              <a:solidFill>
                <a:schemeClr val="bg1"/>
              </a:solidFill>
              <a:effectLst>
                <a:outerShdw blurRad="38100" dist="38100" dir="2700000" algn="tl">
                  <a:srgbClr val="000000">
                    <a:alpha val="43137"/>
                  </a:srgbClr>
                </a:outerShdw>
              </a:effectLst>
            </a:endParaRPr>
          </a:p>
          <a:p>
            <a:pPr>
              <a:buFont typeface="Arial" pitchFamily="34" charset="0"/>
              <a:buChar char="•"/>
              <a:defRPr/>
            </a:pPr>
            <a:r>
              <a:rPr lang="en-US" sz="2800" dirty="0">
                <a:solidFill>
                  <a:schemeClr val="bg1"/>
                </a:solidFill>
                <a:effectLst>
                  <a:outerShdw blurRad="38100" dist="38100" dir="2700000" algn="tl">
                    <a:srgbClr val="000000">
                      <a:alpha val="43137"/>
                    </a:srgbClr>
                  </a:outerShdw>
                </a:effectLst>
              </a:rPr>
              <a:t>Consider CERT </a:t>
            </a:r>
            <a:r>
              <a:rPr lang="en-US" sz="2800" dirty="0" smtClean="0">
                <a:solidFill>
                  <a:schemeClr val="bg1"/>
                </a:solidFill>
                <a:effectLst>
                  <a:outerShdw blurRad="38100" dist="38100" dir="2700000" algn="tl">
                    <a:srgbClr val="000000">
                      <a:alpha val="43137"/>
                    </a:srgbClr>
                  </a:outerShdw>
                </a:effectLst>
              </a:rPr>
              <a:t>training</a:t>
            </a:r>
          </a:p>
          <a:p>
            <a:pPr>
              <a:defRPr/>
            </a:pPr>
            <a:endParaRPr lang="en-US" sz="2800" dirty="0" smtClean="0">
              <a:solidFill>
                <a:schemeClr val="bg1"/>
              </a:solidFill>
              <a:effectLst>
                <a:outerShdw blurRad="38100" dist="38100" dir="2700000" algn="tl">
                  <a:srgbClr val="000000">
                    <a:alpha val="43137"/>
                  </a:srgbClr>
                </a:outerShdw>
              </a:effectLst>
            </a:endParaRPr>
          </a:p>
          <a:p>
            <a:pPr>
              <a:buFont typeface="Arial" pitchFamily="34" charset="0"/>
              <a:buChar char="•"/>
              <a:defRPr/>
            </a:pPr>
            <a:r>
              <a:rPr lang="en-US" sz="2800" dirty="0" smtClean="0">
                <a:solidFill>
                  <a:schemeClr val="bg1"/>
                </a:solidFill>
                <a:effectLst>
                  <a:outerShdw blurRad="38100" dist="38100" dir="2700000" algn="tl">
                    <a:srgbClr val="000000">
                      <a:alpha val="43137"/>
                    </a:srgbClr>
                  </a:outerShdw>
                </a:effectLst>
              </a:rPr>
              <a:t>Consider Spotter Training</a:t>
            </a:r>
            <a:endParaRPr lang="en-US" sz="2800" dirty="0">
              <a:solidFill>
                <a:schemeClr val="bg1"/>
              </a:solidFill>
              <a:effectLst>
                <a:outerShdw blurRad="38100" dist="38100" dir="2700000" algn="tl">
                  <a:srgbClr val="000000">
                    <a:alpha val="43137"/>
                  </a:srgbClr>
                </a:outerShdw>
              </a:effectLst>
            </a:endParaRPr>
          </a:p>
          <a:p>
            <a:pPr algn="ctr">
              <a:defRPr/>
            </a:pPr>
            <a:endParaRPr lang="en-US" sz="2800" dirty="0">
              <a:solidFill>
                <a:schemeClr val="bg2">
                  <a:lumMod val="20000"/>
                  <a:lumOff val="80000"/>
                </a:schemeClr>
              </a:solidFill>
              <a:effectLst>
                <a:outerShdw blurRad="38100" dist="38100" dir="2700000" algn="tl">
                  <a:srgbClr val="000000">
                    <a:alpha val="43137"/>
                  </a:srgbClr>
                </a:outerShdw>
              </a:effectLst>
            </a:endParaRPr>
          </a:p>
          <a:p>
            <a:pPr algn="ctr">
              <a:defRPr/>
            </a:pPr>
            <a:endParaRPr lang="en-US" sz="2800" dirty="0">
              <a:solidFill>
                <a:schemeClr val="bg2">
                  <a:lumMod val="20000"/>
                  <a:lumOff val="80000"/>
                </a:schemeClr>
              </a:solidFill>
              <a:effectLst>
                <a:outerShdw blurRad="38100" dist="38100" dir="2700000" algn="tl">
                  <a:srgbClr val="000000">
                    <a:alpha val="43137"/>
                  </a:srgbClr>
                </a:outerShdw>
              </a:effectLst>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6552" y="145279"/>
            <a:ext cx="8795047" cy="1427148"/>
          </a:xfrm>
        </p:spPr>
        <p:txBody>
          <a:bodyPr/>
          <a:lstStyle/>
          <a:p>
            <a:pPr eaLnBrk="1" hangingPunct="1">
              <a:defRPr/>
            </a:pPr>
            <a:r>
              <a:rPr lang="en-US" sz="3600" dirty="0" smtClean="0">
                <a:solidFill>
                  <a:srgbClr val="FFFF00"/>
                </a:solidFill>
                <a:effectLst>
                  <a:outerShdw blurRad="38100" dist="38100" dir="2700000" algn="tl">
                    <a:srgbClr val="000000">
                      <a:alpha val="43137"/>
                    </a:srgbClr>
                  </a:outerShdw>
                </a:effectLst>
                <a:cs typeface="Times New Roman" pitchFamily="18" charset="0"/>
              </a:rPr>
              <a:t/>
            </a:r>
            <a:br>
              <a:rPr lang="en-US" sz="3600" dirty="0" smtClean="0">
                <a:solidFill>
                  <a:srgbClr val="FFFF00"/>
                </a:solidFill>
                <a:effectLst>
                  <a:outerShdw blurRad="38100" dist="38100" dir="2700000" algn="tl">
                    <a:srgbClr val="000000">
                      <a:alpha val="43137"/>
                    </a:srgbClr>
                  </a:outerShdw>
                </a:effectLst>
                <a:cs typeface="Times New Roman" pitchFamily="18" charset="0"/>
              </a:rPr>
            </a:br>
            <a:r>
              <a:rPr lang="en-US" sz="3600" dirty="0" smtClean="0">
                <a:solidFill>
                  <a:srgbClr val="FFFF00"/>
                </a:solidFill>
                <a:effectLst>
                  <a:outerShdw blurRad="38100" dist="38100" dir="2700000" algn="tl">
                    <a:srgbClr val="000000">
                      <a:alpha val="43137"/>
                    </a:srgbClr>
                  </a:outerShdw>
                </a:effectLst>
                <a:cs typeface="Times New Roman" pitchFamily="18" charset="0"/>
              </a:rPr>
              <a:t/>
            </a:r>
            <a:br>
              <a:rPr lang="en-US" sz="3600" dirty="0" smtClean="0">
                <a:solidFill>
                  <a:srgbClr val="FFFF00"/>
                </a:solidFill>
                <a:effectLst>
                  <a:outerShdw blurRad="38100" dist="38100" dir="2700000" algn="tl">
                    <a:srgbClr val="000000">
                      <a:alpha val="43137"/>
                    </a:srgbClr>
                  </a:outerShdw>
                </a:effectLst>
                <a:cs typeface="Times New Roman" pitchFamily="18" charset="0"/>
              </a:rPr>
            </a:br>
            <a:r>
              <a:rPr lang="en-US" sz="3600" dirty="0" smtClean="0">
                <a:solidFill>
                  <a:srgbClr val="FFFF00"/>
                </a:solidFill>
                <a:effectLst>
                  <a:outerShdw blurRad="38100" dist="38100" dir="2700000" algn="tl">
                    <a:srgbClr val="000000">
                      <a:alpha val="43137"/>
                    </a:srgbClr>
                  </a:outerShdw>
                </a:effectLst>
                <a:cs typeface="Times New Roman" pitchFamily="18" charset="0"/>
              </a:rPr>
              <a:t/>
            </a:r>
            <a:br>
              <a:rPr lang="en-US" sz="3600" dirty="0" smtClean="0">
                <a:solidFill>
                  <a:srgbClr val="FFFF00"/>
                </a:solidFill>
                <a:effectLst>
                  <a:outerShdw blurRad="38100" dist="38100" dir="2700000" algn="tl">
                    <a:srgbClr val="000000">
                      <a:alpha val="43137"/>
                    </a:srgbClr>
                  </a:outerShdw>
                </a:effectLst>
                <a:cs typeface="Times New Roman" pitchFamily="18" charset="0"/>
              </a:rPr>
            </a:br>
            <a:r>
              <a:rPr lang="en-US" sz="3200" dirty="0" smtClean="0">
                <a:solidFill>
                  <a:srgbClr val="FFFF00"/>
                </a:solidFill>
                <a:effectLst>
                  <a:outerShdw blurRad="38100" dist="38100" dir="2700000" algn="tl">
                    <a:srgbClr val="000000">
                      <a:alpha val="43137"/>
                    </a:srgbClr>
                  </a:outerShdw>
                </a:effectLst>
                <a:cs typeface="Times New Roman" pitchFamily="18" charset="0"/>
              </a:rPr>
              <a:t>The Key is Basic </a:t>
            </a:r>
            <a:br>
              <a:rPr lang="en-US" sz="3200" dirty="0" smtClean="0">
                <a:solidFill>
                  <a:srgbClr val="FFFF00"/>
                </a:solidFill>
                <a:effectLst>
                  <a:outerShdw blurRad="38100" dist="38100" dir="2700000" algn="tl">
                    <a:srgbClr val="000000">
                      <a:alpha val="43137"/>
                    </a:srgbClr>
                  </a:outerShdw>
                </a:effectLst>
                <a:cs typeface="Times New Roman" pitchFamily="18" charset="0"/>
              </a:rPr>
            </a:br>
            <a:r>
              <a:rPr lang="en-US" sz="3200" dirty="0" smtClean="0">
                <a:solidFill>
                  <a:schemeClr val="bg1"/>
                </a:solidFill>
                <a:effectLst>
                  <a:outerShdw blurRad="38100" dist="38100" dir="2700000" algn="tl">
                    <a:srgbClr val="000000">
                      <a:alpha val="43137"/>
                    </a:srgbClr>
                  </a:outerShdw>
                </a:effectLst>
                <a:cs typeface="Times New Roman" pitchFamily="18" charset="0"/>
              </a:rPr>
              <a:t>Citizen  -  Family  -  Congregation</a:t>
            </a:r>
            <a:br>
              <a:rPr lang="en-US" sz="3200" dirty="0" smtClean="0">
                <a:solidFill>
                  <a:schemeClr val="bg1"/>
                </a:solidFill>
                <a:effectLst>
                  <a:outerShdw blurRad="38100" dist="38100" dir="2700000" algn="tl">
                    <a:srgbClr val="000000">
                      <a:alpha val="43137"/>
                    </a:srgbClr>
                  </a:outerShdw>
                </a:effectLst>
                <a:cs typeface="Times New Roman" pitchFamily="18" charset="0"/>
              </a:rPr>
            </a:br>
            <a:r>
              <a:rPr lang="en-US" sz="3200" dirty="0" smtClean="0">
                <a:solidFill>
                  <a:srgbClr val="FFFF00"/>
                </a:solidFill>
                <a:effectLst>
                  <a:outerShdw blurRad="38100" dist="38100" dir="2700000" algn="tl">
                    <a:srgbClr val="000000">
                      <a:alpha val="43137"/>
                    </a:srgbClr>
                  </a:outerShdw>
                </a:effectLst>
                <a:cs typeface="Times New Roman" pitchFamily="18" charset="0"/>
              </a:rPr>
              <a:t>Preparedness</a:t>
            </a:r>
            <a:r>
              <a:rPr lang="en-US" sz="3600" dirty="0" smtClean="0">
                <a:solidFill>
                  <a:srgbClr val="FFFF00"/>
                </a:solidFill>
                <a:effectLst>
                  <a:outerShdw blurRad="38100" dist="38100" dir="2700000" algn="tl">
                    <a:srgbClr val="000000">
                      <a:alpha val="43137"/>
                    </a:srgbClr>
                  </a:outerShdw>
                </a:effectLst>
              </a:rPr>
              <a:t/>
            </a:r>
            <a:br>
              <a:rPr lang="en-US" sz="3600" dirty="0" smtClean="0">
                <a:solidFill>
                  <a:srgbClr val="FFFF00"/>
                </a:solidFill>
                <a:effectLst>
                  <a:outerShdw blurRad="38100" dist="38100" dir="2700000" algn="tl">
                    <a:srgbClr val="000000">
                      <a:alpha val="43137"/>
                    </a:srgbClr>
                  </a:outerShdw>
                </a:effectLst>
              </a:rPr>
            </a:br>
            <a:r>
              <a:rPr lang="en-US" dirty="0" smtClean="0">
                <a:solidFill>
                  <a:srgbClr val="FFFF00"/>
                </a:solidFill>
                <a:effectLst>
                  <a:outerShdw blurRad="38100" dist="38100" dir="2700000" algn="tl">
                    <a:srgbClr val="000000">
                      <a:alpha val="43137"/>
                    </a:srgbClr>
                  </a:outerShdw>
                </a:effectLst>
              </a:rPr>
              <a:t/>
            </a:r>
            <a:br>
              <a:rPr lang="en-US" dirty="0" smtClean="0">
                <a:solidFill>
                  <a:srgbClr val="FFFF00"/>
                </a:solidFill>
                <a:effectLst>
                  <a:outerShdw blurRad="38100" dist="38100" dir="2700000" algn="tl">
                    <a:srgbClr val="000000">
                      <a:alpha val="43137"/>
                    </a:srgbClr>
                  </a:outerShdw>
                </a:effectLst>
              </a:rPr>
            </a:br>
            <a:endParaRPr lang="en-US" dirty="0" smtClean="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609600" y="2113722"/>
            <a:ext cx="3505200" cy="486287"/>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Questions to Ask?</a:t>
            </a:r>
          </a:p>
        </p:txBody>
      </p:sp>
      <p:sp>
        <p:nvSpPr>
          <p:cNvPr id="6" name="TextBox 5"/>
          <p:cNvSpPr txBox="1"/>
          <p:nvPr/>
        </p:nvSpPr>
        <p:spPr>
          <a:xfrm>
            <a:off x="762000" y="2971800"/>
            <a:ext cx="3733800" cy="3367076"/>
          </a:xfrm>
          <a:prstGeom prst="rect">
            <a:avLst/>
          </a:prstGeom>
          <a:noFill/>
        </p:spPr>
        <p:txBody>
          <a:bodyPr>
            <a:spAutoFit/>
          </a:bodyPr>
          <a:lstStyle/>
          <a:p>
            <a:pPr algn="ctr">
              <a:defRPr/>
            </a:pPr>
            <a:r>
              <a:rPr lang="en-US" sz="2800" b="1" i="1" dirty="0">
                <a:solidFill>
                  <a:schemeClr val="bg1"/>
                </a:solidFill>
                <a:effectLst>
                  <a:outerShdw blurRad="38100" dist="38100" dir="2700000" algn="tl">
                    <a:srgbClr val="000000">
                      <a:alpha val="43137"/>
                    </a:srgbClr>
                  </a:outerShdw>
                </a:effectLst>
              </a:rPr>
              <a:t>Do we have a way to get weather information including Severe Weather/Tornado Messages?</a:t>
            </a:r>
          </a:p>
          <a:p>
            <a:pPr algn="ctr">
              <a:defRPr/>
            </a:pPr>
            <a:endParaRPr lang="en-US" sz="2800" dirty="0">
              <a:solidFill>
                <a:srgbClr val="FFFF00"/>
              </a:solidFill>
            </a:endParaRPr>
          </a:p>
          <a:p>
            <a:pPr algn="ctr">
              <a:defRPr/>
            </a:pPr>
            <a:r>
              <a:rPr lang="en-US" sz="2800" dirty="0">
                <a:solidFill>
                  <a:srgbClr val="FFFF00"/>
                </a:solidFill>
              </a:rPr>
              <a:t>Tornado Watches and </a:t>
            </a:r>
            <a:r>
              <a:rPr lang="en-US" sz="2800" dirty="0" smtClean="0">
                <a:solidFill>
                  <a:srgbClr val="FFFF00"/>
                </a:solidFill>
              </a:rPr>
              <a:t>Warnings?</a:t>
            </a:r>
            <a:endParaRPr lang="en-US" sz="2800" dirty="0">
              <a:solidFill>
                <a:schemeClr val="accent5">
                  <a:lumMod val="20000"/>
                  <a:lumOff val="80000"/>
                </a:schemeClr>
              </a:solidFill>
              <a:effectLst>
                <a:outerShdw blurRad="38100" dist="38100" dir="2700000" algn="tl">
                  <a:srgbClr val="000000">
                    <a:alpha val="43137"/>
                  </a:srgbClr>
                </a:outerShdw>
              </a:effectLst>
            </a:endParaRPr>
          </a:p>
        </p:txBody>
      </p:sp>
      <p:pic>
        <p:nvPicPr>
          <p:cNvPr id="44038" name="Picture 2" descr="http://wowow.ws/os01/ueo/media/tornado_warning.gif"/>
          <p:cNvPicPr>
            <a:picLocks noChangeAspect="1" noChangeArrowheads="1"/>
          </p:cNvPicPr>
          <p:nvPr/>
        </p:nvPicPr>
        <p:blipFill>
          <a:blip r:embed="rId3" cstate="print"/>
          <a:srcRect/>
          <a:stretch>
            <a:fillRect/>
          </a:stretch>
        </p:blipFill>
        <p:spPr bwMode="auto">
          <a:xfrm>
            <a:off x="4876800" y="2057400"/>
            <a:ext cx="3914775" cy="3914775"/>
          </a:xfrm>
          <a:prstGeom prst="rect">
            <a:avLst/>
          </a:prstGeom>
          <a:noFill/>
          <a:ln w="9525">
            <a:noFill/>
            <a:miter lim="800000"/>
            <a:headEnd/>
            <a:tailEnd/>
          </a:ln>
        </p:spPr>
      </p:pic>
    </p:spTree>
  </p:cSld>
  <p:clrMapOvr>
    <a:masterClrMapping/>
  </p:clrMapOvr>
  <p:transition spd="slow"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62001"/>
            <a:ext cx="9144000" cy="6095999"/>
            <a:chOff x="0" y="762001"/>
            <a:chExt cx="9144000" cy="6095999"/>
          </a:xfrm>
        </p:grpSpPr>
        <p:sp>
          <p:nvSpPr>
            <p:cNvPr id="14" name="Text Box 6"/>
            <p:cNvSpPr txBox="1">
              <a:spLocks noChangeArrowheads="1"/>
            </p:cNvSpPr>
            <p:nvPr/>
          </p:nvSpPr>
          <p:spPr bwMode="auto">
            <a:xfrm>
              <a:off x="762000" y="762001"/>
              <a:ext cx="7835900" cy="1348061"/>
            </a:xfrm>
            <a:prstGeom prst="rect">
              <a:avLst/>
            </a:prstGeom>
            <a:noFill/>
            <a:ln w="12700" algn="ctr">
              <a:noFill/>
              <a:miter lim="800000"/>
              <a:headEnd/>
              <a:tailEnd/>
            </a:ln>
            <a:effectLst>
              <a:outerShdw dist="28398" dir="1593903" algn="ctr" rotWithShape="0">
                <a:srgbClr val="000000"/>
              </a:outerShdw>
            </a:effectLst>
          </p:spPr>
          <p:txBody>
            <a:bodyPr wrap="square">
              <a:spAutoFit/>
            </a:bodyPr>
            <a:lstStyle/>
            <a:p>
              <a:pPr>
                <a:spcBef>
                  <a:spcPct val="50000"/>
                </a:spcBef>
                <a:defRPr/>
              </a:pPr>
              <a:r>
                <a:rPr lang="en-US" sz="2400" dirty="0">
                  <a:solidFill>
                    <a:srgbClr val="FFFFFF"/>
                  </a:solidFill>
                </a:rPr>
                <a:t>Parsons Manufacturing      120-140 employees </a:t>
              </a:r>
              <a:r>
                <a:rPr lang="en-US" sz="2400" dirty="0" smtClean="0">
                  <a:solidFill>
                    <a:srgbClr val="FFFFFF"/>
                  </a:solidFill>
                </a:rPr>
                <a:t>inside</a:t>
              </a:r>
            </a:p>
            <a:p>
              <a:pPr algn="ctr">
                <a:spcBef>
                  <a:spcPct val="50000"/>
                </a:spcBef>
                <a:defRPr/>
              </a:pPr>
              <a:r>
                <a:rPr lang="en-US" sz="2400" dirty="0" smtClean="0">
                  <a:solidFill>
                    <a:srgbClr val="FFFFFF"/>
                  </a:solidFill>
                </a:rPr>
                <a:t>July 13, 2004   Roanoke, IL</a:t>
              </a:r>
            </a:p>
            <a:p>
              <a:pPr>
                <a:spcBef>
                  <a:spcPct val="50000"/>
                </a:spcBef>
                <a:defRPr/>
              </a:pPr>
              <a:endParaRPr lang="en-US" sz="2400" dirty="0">
                <a:solidFill>
                  <a:srgbClr val="FFFFFF"/>
                </a:solidFill>
              </a:endParaRPr>
            </a:p>
          </p:txBody>
        </p:sp>
        <p:pic>
          <p:nvPicPr>
            <p:cNvPr id="1073156" name="Picture 4" descr="before"/>
            <p:cNvPicPr>
              <a:picLocks noChangeAspect="1" noChangeArrowheads="1"/>
            </p:cNvPicPr>
            <p:nvPr/>
          </p:nvPicPr>
          <p:blipFill>
            <a:blip r:embed="rId3" cstate="print"/>
            <a:srcRect t="24001"/>
            <a:stretch>
              <a:fillRect/>
            </a:stretch>
          </p:blipFill>
          <p:spPr bwMode="auto">
            <a:xfrm>
              <a:off x="0" y="1644650"/>
              <a:ext cx="9144000" cy="5213350"/>
            </a:xfrm>
            <a:prstGeom prst="rect">
              <a:avLst/>
            </a:prstGeom>
            <a:noFill/>
            <a:ln w="9525">
              <a:noFill/>
              <a:miter lim="800000"/>
              <a:headEnd/>
              <a:tailEnd/>
            </a:ln>
            <a:effectLst>
              <a:outerShdw dist="35921" dir="2700000" algn="ctr" rotWithShape="0">
                <a:schemeClr val="tx1"/>
              </a:outerShdw>
            </a:effectLst>
          </p:spPr>
        </p:pic>
      </p:grpSp>
      <p:grpSp>
        <p:nvGrpSpPr>
          <p:cNvPr id="2" name="Group 9"/>
          <p:cNvGrpSpPr>
            <a:grpSpLocks/>
          </p:cNvGrpSpPr>
          <p:nvPr/>
        </p:nvGrpSpPr>
        <p:grpSpPr bwMode="auto">
          <a:xfrm>
            <a:off x="304800" y="0"/>
            <a:ext cx="8534400" cy="6858000"/>
            <a:chOff x="-2573" y="-1025"/>
            <a:chExt cx="7294" cy="4625"/>
          </a:xfrm>
        </p:grpSpPr>
        <p:pic>
          <p:nvPicPr>
            <p:cNvPr id="1073162" name="Picture 10" descr="04_Parsons_shelters"/>
            <p:cNvPicPr>
              <a:picLocks noChangeAspect="1" noChangeArrowheads="1"/>
            </p:cNvPicPr>
            <p:nvPr/>
          </p:nvPicPr>
          <p:blipFill>
            <a:blip r:embed="rId4" cstate="print"/>
            <a:srcRect/>
            <a:stretch>
              <a:fillRect/>
            </a:stretch>
          </p:blipFill>
          <p:spPr bwMode="auto">
            <a:xfrm>
              <a:off x="-2573" y="-1025"/>
              <a:ext cx="7294" cy="4625"/>
            </a:xfrm>
            <a:prstGeom prst="rect">
              <a:avLst/>
            </a:prstGeom>
            <a:noFill/>
            <a:effectLst>
              <a:outerShdw dist="35921" dir="2700000" algn="ctr" rotWithShape="0">
                <a:schemeClr val="bg2">
                  <a:alpha val="50000"/>
                </a:schemeClr>
              </a:outerShdw>
            </a:effectLst>
          </p:spPr>
        </p:pic>
        <p:sp>
          <p:nvSpPr>
            <p:cNvPr id="19465" name="Text Box 11"/>
            <p:cNvSpPr txBox="1">
              <a:spLocks noChangeArrowheads="1"/>
            </p:cNvSpPr>
            <p:nvPr/>
          </p:nvSpPr>
          <p:spPr bwMode="auto">
            <a:xfrm>
              <a:off x="3423" y="1599"/>
              <a:ext cx="973" cy="191"/>
            </a:xfrm>
            <a:prstGeom prst="rect">
              <a:avLst/>
            </a:prstGeom>
            <a:noFill/>
            <a:ln w="9525" algn="ctr">
              <a:noFill/>
              <a:miter lim="800000"/>
              <a:headEnd/>
              <a:tailEnd/>
            </a:ln>
          </p:spPr>
          <p:txBody>
            <a:bodyPr wrap="none">
              <a:spAutoFit/>
            </a:bodyPr>
            <a:lstStyle/>
            <a:p>
              <a:pPr marL="342900" indent="-342900" algn="ctr">
                <a:spcBef>
                  <a:spcPct val="20000"/>
                </a:spcBef>
                <a:buClr>
                  <a:schemeClr val="hlink"/>
                </a:buClr>
                <a:buSzPct val="65000"/>
                <a:buFont typeface="Wingdings" pitchFamily="2" charset="2"/>
                <a:buNone/>
                <a:defRPr/>
              </a:pPr>
              <a:r>
                <a:rPr lang="en-US" sz="1200">
                  <a:solidFill>
                    <a:srgbClr val="FFFF66"/>
                  </a:solidFill>
                  <a:effectLst>
                    <a:outerShdw blurRad="38100" dist="38100" dir="2700000" algn="tl">
                      <a:srgbClr val="000000">
                        <a:alpha val="43137"/>
                      </a:srgbClr>
                    </a:outerShdw>
                  </a:effectLst>
                  <a:latin typeface="Tahoma" pitchFamily="34" charset="0"/>
                </a:rPr>
                <a:t>Storm shelters</a:t>
              </a:r>
            </a:p>
          </p:txBody>
        </p:sp>
      </p:grpSp>
      <p:sp>
        <p:nvSpPr>
          <p:cNvPr id="1073154" name="Rectangle 2"/>
          <p:cNvSpPr>
            <a:spLocks noGrp="1" noChangeArrowheads="1"/>
          </p:cNvSpPr>
          <p:nvPr>
            <p:ph type="title"/>
          </p:nvPr>
        </p:nvSpPr>
        <p:spPr>
          <a:xfrm>
            <a:off x="0" y="-228600"/>
            <a:ext cx="9144000" cy="1143000"/>
          </a:xfrm>
        </p:spPr>
        <p:txBody>
          <a:bodyPr/>
          <a:lstStyle/>
          <a:p>
            <a:pPr>
              <a:defRPr/>
            </a:pPr>
            <a:r>
              <a:rPr lang="en-US" sz="2800" dirty="0" smtClean="0"/>
              <a:t>Great example of preparation…</a:t>
            </a:r>
          </a:p>
        </p:txBody>
      </p:sp>
      <p:sp>
        <p:nvSpPr>
          <p:cNvPr id="19463" name="TextBox 12"/>
          <p:cNvSpPr txBox="1">
            <a:spLocks noChangeArrowheads="1"/>
          </p:cNvSpPr>
          <p:nvPr/>
        </p:nvSpPr>
        <p:spPr bwMode="auto">
          <a:xfrm>
            <a:off x="990600" y="5867400"/>
            <a:ext cx="7010400" cy="1077913"/>
          </a:xfrm>
          <a:prstGeom prst="rect">
            <a:avLst/>
          </a:prstGeom>
          <a:noFill/>
          <a:ln w="9525">
            <a:noFill/>
            <a:miter lim="800000"/>
            <a:headEnd/>
            <a:tailEnd/>
          </a:ln>
        </p:spPr>
        <p:txBody>
          <a:bodyPr>
            <a:spAutoFit/>
          </a:bodyPr>
          <a:lstStyle/>
          <a:p>
            <a:pPr algn="ctr">
              <a:defRPr/>
            </a:pPr>
            <a:r>
              <a:rPr lang="en-US" sz="3200" dirty="0">
                <a:solidFill>
                  <a:schemeClr val="tx1">
                    <a:lumMod val="95000"/>
                  </a:schemeClr>
                </a:solidFill>
                <a:effectLst>
                  <a:outerShdw blurRad="38100" dist="38100" dir="2700000" algn="tl">
                    <a:srgbClr val="000000">
                      <a:alpha val="43137"/>
                    </a:srgbClr>
                  </a:outerShdw>
                </a:effectLst>
                <a:latin typeface="Arial" charset="0"/>
              </a:rPr>
              <a:t>F4 Tornado – no injuries or deaths with lead time due to spotter reports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463"/>
                                        </p:tgtEl>
                                        <p:attrNameLst>
                                          <p:attrName>style.visibility</p:attrName>
                                        </p:attrNameLst>
                                      </p:cBhvr>
                                      <p:to>
                                        <p:strVal val="visible"/>
                                      </p:to>
                                    </p:set>
                                    <p:animEffect transition="in" filter="dissolve">
                                      <p:cBhvr>
                                        <p:cTn id="10"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8991600" cy="1676400"/>
          </a:xfrm>
        </p:spPr>
        <p:txBody>
          <a:bodyPr/>
          <a:lstStyle/>
          <a:p>
            <a:pPr eaLnBrk="1" hangingPunct="1">
              <a:defRPr/>
            </a:pPr>
            <a:r>
              <a:rPr lang="en-US" sz="3600" dirty="0" smtClean="0">
                <a:solidFill>
                  <a:srgbClr val="FFFF00"/>
                </a:solidFill>
                <a:effectLst>
                  <a:outerShdw blurRad="38100" dist="38100" dir="2700000" algn="tl">
                    <a:srgbClr val="000000">
                      <a:alpha val="43137"/>
                    </a:srgbClr>
                  </a:outerShdw>
                </a:effectLst>
                <a:cs typeface="Times New Roman" pitchFamily="18" charset="0"/>
              </a:rPr>
              <a:t/>
            </a:r>
            <a:br>
              <a:rPr lang="en-US" sz="3600" dirty="0" smtClean="0">
                <a:solidFill>
                  <a:srgbClr val="FFFF00"/>
                </a:solidFill>
                <a:effectLst>
                  <a:outerShdw blurRad="38100" dist="38100" dir="2700000" algn="tl">
                    <a:srgbClr val="000000">
                      <a:alpha val="43137"/>
                    </a:srgbClr>
                  </a:outerShdw>
                </a:effectLst>
                <a:cs typeface="Times New Roman" pitchFamily="18" charset="0"/>
              </a:rPr>
            </a:br>
            <a:r>
              <a:rPr lang="en-US" sz="3600" dirty="0" smtClean="0">
                <a:solidFill>
                  <a:srgbClr val="FFFF00"/>
                </a:solidFill>
                <a:effectLst>
                  <a:outerShdw blurRad="38100" dist="38100" dir="2700000" algn="tl">
                    <a:srgbClr val="000000">
                      <a:alpha val="43137"/>
                    </a:srgbClr>
                  </a:outerShdw>
                </a:effectLst>
                <a:cs typeface="Times New Roman" pitchFamily="18" charset="0"/>
              </a:rPr>
              <a:t/>
            </a:r>
            <a:br>
              <a:rPr lang="en-US" sz="3600" dirty="0" smtClean="0">
                <a:solidFill>
                  <a:srgbClr val="FFFF00"/>
                </a:solidFill>
                <a:effectLst>
                  <a:outerShdw blurRad="38100" dist="38100" dir="2700000" algn="tl">
                    <a:srgbClr val="000000">
                      <a:alpha val="43137"/>
                    </a:srgbClr>
                  </a:outerShdw>
                </a:effectLst>
                <a:cs typeface="Times New Roman" pitchFamily="18" charset="0"/>
              </a:rPr>
            </a:br>
            <a:r>
              <a:rPr lang="en-US" sz="3600" dirty="0" smtClean="0">
                <a:solidFill>
                  <a:srgbClr val="FFFF00"/>
                </a:solidFill>
                <a:effectLst>
                  <a:outerShdw blurRad="38100" dist="38100" dir="2700000" algn="tl">
                    <a:srgbClr val="000000">
                      <a:alpha val="43137"/>
                    </a:srgbClr>
                  </a:outerShdw>
                </a:effectLst>
                <a:cs typeface="Times New Roman" pitchFamily="18" charset="0"/>
              </a:rPr>
              <a:t/>
            </a:r>
            <a:br>
              <a:rPr lang="en-US" sz="3600" dirty="0" smtClean="0">
                <a:solidFill>
                  <a:srgbClr val="FFFF00"/>
                </a:solidFill>
                <a:effectLst>
                  <a:outerShdw blurRad="38100" dist="38100" dir="2700000" algn="tl">
                    <a:srgbClr val="000000">
                      <a:alpha val="43137"/>
                    </a:srgbClr>
                  </a:outerShdw>
                </a:effectLst>
                <a:cs typeface="Times New Roman" pitchFamily="18" charset="0"/>
              </a:rPr>
            </a:br>
            <a:r>
              <a:rPr lang="en-US" sz="3200" dirty="0" smtClean="0">
                <a:solidFill>
                  <a:srgbClr val="FFFF00"/>
                </a:solidFill>
                <a:effectLst>
                  <a:outerShdw blurRad="38100" dist="38100" dir="2700000" algn="tl">
                    <a:srgbClr val="000000">
                      <a:alpha val="43137"/>
                    </a:srgbClr>
                  </a:outerShdw>
                </a:effectLst>
                <a:cs typeface="Times New Roman" pitchFamily="18" charset="0"/>
              </a:rPr>
              <a:t>The Key is Basic </a:t>
            </a:r>
            <a:br>
              <a:rPr lang="en-US" sz="3200" dirty="0" smtClean="0">
                <a:solidFill>
                  <a:srgbClr val="FFFF00"/>
                </a:solidFill>
                <a:effectLst>
                  <a:outerShdw blurRad="38100" dist="38100" dir="2700000" algn="tl">
                    <a:srgbClr val="000000">
                      <a:alpha val="43137"/>
                    </a:srgbClr>
                  </a:outerShdw>
                </a:effectLst>
                <a:cs typeface="Times New Roman" pitchFamily="18" charset="0"/>
              </a:rPr>
            </a:br>
            <a:r>
              <a:rPr lang="en-US" sz="3200" dirty="0" smtClean="0">
                <a:solidFill>
                  <a:schemeClr val="bg1"/>
                </a:solidFill>
                <a:effectLst>
                  <a:outerShdw blurRad="38100" dist="38100" dir="2700000" algn="tl">
                    <a:srgbClr val="000000">
                      <a:alpha val="43137"/>
                    </a:srgbClr>
                  </a:outerShdw>
                </a:effectLst>
                <a:cs typeface="Times New Roman" pitchFamily="18" charset="0"/>
              </a:rPr>
              <a:t>Citizen  -  Family  -  Congregation</a:t>
            </a:r>
            <a:r>
              <a:rPr lang="en-US" sz="3200" dirty="0" smtClean="0">
                <a:solidFill>
                  <a:schemeClr val="tx1"/>
                </a:solidFill>
                <a:effectLst>
                  <a:outerShdw blurRad="38100" dist="38100" dir="2700000" algn="tl">
                    <a:srgbClr val="000000">
                      <a:alpha val="43137"/>
                    </a:srgbClr>
                  </a:outerShdw>
                </a:effectLst>
                <a:cs typeface="Times New Roman" pitchFamily="18" charset="0"/>
              </a:rPr>
              <a:t/>
            </a:r>
            <a:br>
              <a:rPr lang="en-US" sz="3200" dirty="0" smtClean="0">
                <a:solidFill>
                  <a:schemeClr val="tx1"/>
                </a:solidFill>
                <a:effectLst>
                  <a:outerShdw blurRad="38100" dist="38100" dir="2700000" algn="tl">
                    <a:srgbClr val="000000">
                      <a:alpha val="43137"/>
                    </a:srgbClr>
                  </a:outerShdw>
                </a:effectLst>
                <a:cs typeface="Times New Roman" pitchFamily="18" charset="0"/>
              </a:rPr>
            </a:br>
            <a:r>
              <a:rPr lang="en-US" sz="3200" dirty="0" smtClean="0">
                <a:solidFill>
                  <a:srgbClr val="FFFF00"/>
                </a:solidFill>
                <a:effectLst>
                  <a:outerShdw blurRad="38100" dist="38100" dir="2700000" algn="tl">
                    <a:srgbClr val="000000">
                      <a:alpha val="43137"/>
                    </a:srgbClr>
                  </a:outerShdw>
                </a:effectLst>
                <a:cs typeface="Times New Roman" pitchFamily="18" charset="0"/>
              </a:rPr>
              <a:t>Preparedness</a:t>
            </a:r>
            <a:r>
              <a:rPr lang="en-US" sz="3600" dirty="0" smtClean="0">
                <a:solidFill>
                  <a:srgbClr val="FFFF00"/>
                </a:solidFill>
                <a:effectLst>
                  <a:outerShdw blurRad="38100" dist="38100" dir="2700000" algn="tl">
                    <a:srgbClr val="000000">
                      <a:alpha val="43137"/>
                    </a:srgbClr>
                  </a:outerShdw>
                </a:effectLst>
              </a:rPr>
              <a:t/>
            </a:r>
            <a:br>
              <a:rPr lang="en-US" sz="3600" dirty="0" smtClean="0">
                <a:solidFill>
                  <a:srgbClr val="FFFF00"/>
                </a:solidFill>
                <a:effectLst>
                  <a:outerShdw blurRad="38100" dist="38100" dir="2700000" algn="tl">
                    <a:srgbClr val="000000">
                      <a:alpha val="43137"/>
                    </a:srgbClr>
                  </a:outerShdw>
                </a:effectLst>
              </a:rPr>
            </a:br>
            <a:r>
              <a:rPr lang="en-US" dirty="0" smtClean="0">
                <a:solidFill>
                  <a:srgbClr val="FFFF00"/>
                </a:solidFill>
                <a:effectLst>
                  <a:outerShdw blurRad="38100" dist="38100" dir="2700000" algn="tl">
                    <a:srgbClr val="000000">
                      <a:alpha val="43137"/>
                    </a:srgbClr>
                  </a:outerShdw>
                </a:effectLst>
              </a:rPr>
              <a:t/>
            </a:r>
            <a:br>
              <a:rPr lang="en-US" dirty="0" smtClean="0">
                <a:solidFill>
                  <a:srgbClr val="FFFF00"/>
                </a:solidFill>
                <a:effectLst>
                  <a:outerShdw blurRad="38100" dist="38100" dir="2700000" algn="tl">
                    <a:srgbClr val="000000">
                      <a:alpha val="43137"/>
                    </a:srgbClr>
                  </a:outerShdw>
                </a:effectLst>
              </a:rPr>
            </a:br>
            <a:endParaRPr lang="en-US" dirty="0" smtClean="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609600" y="2000428"/>
            <a:ext cx="3505200" cy="486287"/>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Questions to Ask?</a:t>
            </a:r>
          </a:p>
        </p:txBody>
      </p:sp>
      <p:sp>
        <p:nvSpPr>
          <p:cNvPr id="6" name="TextBox 5"/>
          <p:cNvSpPr txBox="1"/>
          <p:nvPr/>
        </p:nvSpPr>
        <p:spPr>
          <a:xfrm>
            <a:off x="524854" y="3144853"/>
            <a:ext cx="3733800" cy="3108543"/>
          </a:xfrm>
          <a:prstGeom prst="rect">
            <a:avLst/>
          </a:prstGeom>
          <a:noFill/>
        </p:spPr>
        <p:txBody>
          <a:bodyPr>
            <a:spAutoFit/>
          </a:bodyPr>
          <a:lstStyle/>
          <a:p>
            <a:pPr algn="ctr">
              <a:defRPr/>
            </a:pPr>
            <a:r>
              <a:rPr lang="en-US" sz="2800" b="1" i="1" dirty="0">
                <a:solidFill>
                  <a:schemeClr val="bg1"/>
                </a:solidFill>
                <a:effectLst>
                  <a:outerShdw blurRad="38100" dist="38100" dir="2700000" algn="tl">
                    <a:srgbClr val="000000">
                      <a:alpha val="43137"/>
                    </a:srgbClr>
                  </a:outerShdw>
                </a:effectLst>
              </a:rPr>
              <a:t>Do we have a plan to check  on church members, especially the elderly ?</a:t>
            </a:r>
          </a:p>
          <a:p>
            <a:pPr algn="ctr">
              <a:defRPr/>
            </a:pPr>
            <a:endParaRPr lang="en-US" sz="2800" dirty="0">
              <a:solidFill>
                <a:schemeClr val="accent5">
                  <a:lumMod val="20000"/>
                  <a:lumOff val="80000"/>
                </a:schemeClr>
              </a:solidFill>
              <a:effectLst>
                <a:outerShdw blurRad="38100" dist="38100" dir="2700000" algn="tl">
                  <a:srgbClr val="000000">
                    <a:alpha val="43137"/>
                  </a:srgbClr>
                </a:outerShdw>
              </a:effectLst>
            </a:endParaRPr>
          </a:p>
          <a:p>
            <a:pPr algn="ctr">
              <a:defRPr/>
            </a:pPr>
            <a:r>
              <a:rPr lang="en-US" sz="2800" dirty="0">
                <a:solidFill>
                  <a:srgbClr val="FFFF00"/>
                </a:solidFill>
                <a:effectLst>
                  <a:outerShdw blurRad="38100" dist="38100" dir="2700000" algn="tl">
                    <a:srgbClr val="000000">
                      <a:alpha val="43137"/>
                    </a:srgbClr>
                  </a:outerShdw>
                </a:effectLst>
              </a:rPr>
              <a:t>City leaders need your help!</a:t>
            </a:r>
          </a:p>
          <a:p>
            <a:pPr algn="ctr">
              <a:defRPr/>
            </a:pPr>
            <a:endParaRPr lang="en-US" sz="2800" dirty="0">
              <a:solidFill>
                <a:schemeClr val="accent5">
                  <a:lumMod val="20000"/>
                  <a:lumOff val="80000"/>
                </a:schemeClr>
              </a:solidFill>
              <a:effectLst>
                <a:outerShdw blurRad="38100" dist="38100" dir="2700000" algn="tl">
                  <a:srgbClr val="000000">
                    <a:alpha val="43137"/>
                  </a:srgbClr>
                </a:outerShdw>
              </a:effectLst>
            </a:endParaRPr>
          </a:p>
        </p:txBody>
      </p:sp>
      <p:pic>
        <p:nvPicPr>
          <p:cNvPr id="45062" name="Picture 2" descr="http://www.fargoredcross.org/images/emergency_preparedness.jpg"/>
          <p:cNvPicPr>
            <a:picLocks noChangeAspect="1" noChangeArrowheads="1"/>
          </p:cNvPicPr>
          <p:nvPr/>
        </p:nvPicPr>
        <p:blipFill>
          <a:blip r:embed="rId3" cstate="print"/>
          <a:srcRect/>
          <a:stretch>
            <a:fillRect/>
          </a:stretch>
        </p:blipFill>
        <p:spPr bwMode="auto">
          <a:xfrm>
            <a:off x="4524375" y="1981200"/>
            <a:ext cx="4619625" cy="3771900"/>
          </a:xfrm>
          <a:prstGeom prst="rect">
            <a:avLst/>
          </a:prstGeom>
          <a:noFill/>
          <a:ln w="9525">
            <a:noFill/>
            <a:miter lim="800000"/>
            <a:headEnd/>
            <a:tailEnd/>
          </a:ln>
        </p:spPr>
      </p:pic>
    </p:spTree>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3200400"/>
            <a:ext cx="5486400" cy="3657600"/>
          </a:xfrm>
          <a:prstGeom prst="rect">
            <a:avLst/>
          </a:prstGeom>
          <a:noFill/>
          <a:ln w="9525">
            <a:noFill/>
            <a:miter lim="800000"/>
            <a:headEnd/>
            <a:tailEnd/>
          </a:ln>
          <a:effectLst/>
        </p:spPr>
      </p:pic>
      <p:pic>
        <p:nvPicPr>
          <p:cNvPr id="18434" name="Picture 2"/>
          <p:cNvPicPr>
            <a:picLocks noChangeAspect="1" noChangeArrowheads="1"/>
          </p:cNvPicPr>
          <p:nvPr/>
        </p:nvPicPr>
        <p:blipFill>
          <a:blip r:embed="rId4" cstate="print"/>
          <a:srcRect/>
          <a:stretch>
            <a:fillRect/>
          </a:stretch>
        </p:blipFill>
        <p:spPr bwMode="auto">
          <a:xfrm>
            <a:off x="4411132" y="3200401"/>
            <a:ext cx="4732867" cy="3657600"/>
          </a:xfrm>
          <a:prstGeom prst="rect">
            <a:avLst/>
          </a:prstGeom>
          <a:noFill/>
          <a:ln w="9525">
            <a:noFill/>
            <a:miter lim="800000"/>
            <a:headEnd/>
            <a:tailEnd/>
          </a:ln>
        </p:spPr>
      </p:pic>
      <p:sp>
        <p:nvSpPr>
          <p:cNvPr id="9" name="Rectangle 8"/>
          <p:cNvSpPr/>
          <p:nvPr/>
        </p:nvSpPr>
        <p:spPr bwMode="auto">
          <a:xfrm>
            <a:off x="0" y="4039737"/>
            <a:ext cx="7410734" cy="87345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80000"/>
              </a:lnSpc>
              <a:spcBef>
                <a:spcPct val="20000"/>
              </a:spcBef>
              <a:spcAft>
                <a:spcPct val="0"/>
              </a:spcAft>
              <a:buClrTx/>
              <a:buSzTx/>
              <a:buFontTx/>
              <a:buNone/>
              <a:tabLst/>
            </a:pPr>
            <a:endParaRPr kumimoji="0" lang="en-US" sz="3200" b="0" i="0" u="none" strike="noStrike" cap="none" normalizeH="0" baseline="0" smtClean="0">
              <a:ln>
                <a:noFill/>
              </a:ln>
              <a:solidFill>
                <a:srgbClr val="C0C0C0"/>
              </a:solidFill>
              <a:effectLst/>
              <a:latin typeface="Arial" charset="0"/>
            </a:endParaRPr>
          </a:p>
        </p:txBody>
      </p:sp>
      <p:pic>
        <p:nvPicPr>
          <p:cNvPr id="1028" name="Picture 4" descr="C:\Documents and Settings\Administrator\Desktop\Everything Else\Church Tornado Damage Pixs\Picture 002.jpg"/>
          <p:cNvPicPr>
            <a:picLocks noChangeAspect="1" noChangeArrowheads="1"/>
          </p:cNvPicPr>
          <p:nvPr/>
        </p:nvPicPr>
        <p:blipFill>
          <a:blip r:embed="rId5" cstate="print"/>
          <a:srcRect/>
          <a:stretch>
            <a:fillRect/>
          </a:stretch>
        </p:blipFill>
        <p:spPr bwMode="auto">
          <a:xfrm rot="16200000">
            <a:off x="462347" y="-462347"/>
            <a:ext cx="3541812" cy="4466506"/>
          </a:xfrm>
          <a:prstGeom prst="rect">
            <a:avLst/>
          </a:prstGeom>
          <a:noFill/>
        </p:spPr>
      </p:pic>
      <p:pic>
        <p:nvPicPr>
          <p:cNvPr id="1027" name="Picture 3"/>
          <p:cNvPicPr>
            <a:picLocks noChangeAspect="1" noChangeArrowheads="1"/>
          </p:cNvPicPr>
          <p:nvPr/>
        </p:nvPicPr>
        <p:blipFill>
          <a:blip r:embed="rId6" cstate="print"/>
          <a:srcRect/>
          <a:stretch>
            <a:fillRect/>
          </a:stretch>
        </p:blipFill>
        <p:spPr bwMode="auto">
          <a:xfrm>
            <a:off x="4371075" y="0"/>
            <a:ext cx="4772925" cy="3579694"/>
          </a:xfrm>
          <a:prstGeom prst="rect">
            <a:avLst/>
          </a:prstGeom>
          <a:noFill/>
          <a:ln w="9525">
            <a:noFill/>
            <a:miter lim="800000"/>
            <a:headEnd/>
            <a:tailEnd/>
          </a:ln>
          <a:effectLst/>
        </p:spPr>
      </p:pic>
      <p:sp>
        <p:nvSpPr>
          <p:cNvPr id="18435" name="Title 1"/>
          <p:cNvSpPr>
            <a:spLocks noGrp="1"/>
          </p:cNvSpPr>
          <p:nvPr>
            <p:ph type="ctrTitle"/>
          </p:nvPr>
        </p:nvSpPr>
        <p:spPr>
          <a:xfrm>
            <a:off x="689923" y="114301"/>
            <a:ext cx="8025452" cy="1238250"/>
          </a:xfr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a:lstStyle/>
          <a:p>
            <a:r>
              <a:rPr lang="en-US" sz="3600" dirty="0" smtClean="0">
                <a:solidFill>
                  <a:schemeClr val="tx1"/>
                </a:solidFill>
              </a:rPr>
              <a:t>Severe Weather: Don’t Be Caught Off Guard!</a:t>
            </a:r>
          </a:p>
        </p:txBody>
      </p:sp>
      <p:sp>
        <p:nvSpPr>
          <p:cNvPr id="8" name="TextBox 7"/>
          <p:cNvSpPr txBox="1"/>
          <p:nvPr/>
        </p:nvSpPr>
        <p:spPr>
          <a:xfrm>
            <a:off x="656948" y="3213716"/>
            <a:ext cx="2743200" cy="264688"/>
          </a:xfrm>
          <a:prstGeom prst="rect">
            <a:avLst/>
          </a:prstGeom>
          <a:noFill/>
        </p:spPr>
        <p:txBody>
          <a:bodyPr wrap="square" rtlCol="0">
            <a:spAutoFit/>
          </a:bodyPr>
          <a:lstStyle/>
          <a:p>
            <a:r>
              <a:rPr lang="en-US" sz="1400" b="1" dirty="0" smtClean="0">
                <a:solidFill>
                  <a:schemeClr val="tx1"/>
                </a:solidFill>
              </a:rPr>
              <a:t>Owensboro, January 3, 2000</a:t>
            </a:r>
            <a:endParaRPr lang="en-US" sz="1400" b="1" dirty="0">
              <a:solidFill>
                <a:schemeClr val="tx1"/>
              </a:solidFill>
            </a:endParaRPr>
          </a:p>
        </p:txBody>
      </p:sp>
      <p:sp>
        <p:nvSpPr>
          <p:cNvPr id="10" name="TextBox 9"/>
          <p:cNvSpPr txBox="1"/>
          <p:nvPr/>
        </p:nvSpPr>
        <p:spPr>
          <a:xfrm>
            <a:off x="5399104" y="3259585"/>
            <a:ext cx="3158970" cy="264688"/>
          </a:xfrm>
          <a:prstGeom prst="rect">
            <a:avLst/>
          </a:prstGeom>
          <a:noFill/>
        </p:spPr>
        <p:txBody>
          <a:bodyPr wrap="square" rtlCol="0">
            <a:spAutoFit/>
          </a:bodyPr>
          <a:lstStyle/>
          <a:p>
            <a:r>
              <a:rPr lang="en-US" sz="1400" b="1" dirty="0" smtClean="0">
                <a:solidFill>
                  <a:schemeClr val="tx1"/>
                </a:solidFill>
              </a:rPr>
              <a:t>Near Hopkinsville, April 2, 2006</a:t>
            </a:r>
            <a:endParaRPr lang="en-US" sz="1400" b="1" dirty="0">
              <a:solidFill>
                <a:schemeClr val="tx1"/>
              </a:solidFill>
            </a:endParaRPr>
          </a:p>
        </p:txBody>
      </p:sp>
      <p:sp>
        <p:nvSpPr>
          <p:cNvPr id="11" name="TextBox 10"/>
          <p:cNvSpPr txBox="1"/>
          <p:nvPr/>
        </p:nvSpPr>
        <p:spPr>
          <a:xfrm>
            <a:off x="649549" y="6482178"/>
            <a:ext cx="2743200" cy="264688"/>
          </a:xfrm>
          <a:prstGeom prst="rect">
            <a:avLst/>
          </a:prstGeom>
          <a:noFill/>
        </p:spPr>
        <p:txBody>
          <a:bodyPr wrap="square" rtlCol="0">
            <a:spAutoFit/>
          </a:bodyPr>
          <a:lstStyle/>
          <a:p>
            <a:r>
              <a:rPr lang="en-US" sz="1400" b="1" dirty="0" smtClean="0">
                <a:solidFill>
                  <a:schemeClr val="tx1"/>
                </a:solidFill>
              </a:rPr>
              <a:t>Owensboro, October 18, 2007</a:t>
            </a:r>
            <a:endParaRPr lang="en-US" sz="1400" b="1" dirty="0">
              <a:solidFill>
                <a:schemeClr val="tx1"/>
              </a:solidFill>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685800" y="177800"/>
            <a:ext cx="8153400" cy="486287"/>
          </a:xfrm>
          <a:prstGeom prst="rect">
            <a:avLst/>
          </a:prstGeom>
          <a:noFill/>
          <a:ln w="9525">
            <a:noFill/>
            <a:miter lim="800000"/>
            <a:headEnd/>
            <a:tailEnd/>
          </a:ln>
        </p:spPr>
        <p:txBody>
          <a:bodyPr>
            <a:spAutoFit/>
          </a:bodyPr>
          <a:lstStyle/>
          <a:p>
            <a:pPr algn="ctr"/>
            <a:r>
              <a:rPr lang="en-US" dirty="0">
                <a:solidFill>
                  <a:schemeClr val="accent2">
                    <a:lumMod val="40000"/>
                    <a:lumOff val="60000"/>
                  </a:schemeClr>
                </a:solidFill>
              </a:rPr>
              <a:t>Provide or house volunteers?</a:t>
            </a:r>
          </a:p>
        </p:txBody>
      </p:sp>
      <p:sp>
        <p:nvSpPr>
          <p:cNvPr id="6" name="Rectangle 5"/>
          <p:cNvSpPr/>
          <p:nvPr/>
        </p:nvSpPr>
        <p:spPr>
          <a:xfrm>
            <a:off x="152400" y="1219200"/>
            <a:ext cx="3124200" cy="3994940"/>
          </a:xfrm>
          <a:prstGeom prst="rect">
            <a:avLst/>
          </a:prstGeom>
        </p:spPr>
        <p:txBody>
          <a:bodyPr>
            <a:spAutoFit/>
          </a:bodyPr>
          <a:lstStyle/>
          <a:p>
            <a:pPr algn="ctr">
              <a:defRPr/>
            </a:pPr>
            <a:r>
              <a:rPr lang="en-US" sz="2800" dirty="0">
                <a:solidFill>
                  <a:schemeClr val="bg1"/>
                </a:solidFill>
                <a:effectLst>
                  <a:outerShdw blurRad="38100" dist="38100" dir="2700000" algn="tl">
                    <a:srgbClr val="000000">
                      <a:alpha val="43137"/>
                    </a:srgbClr>
                  </a:outerShdw>
                </a:effectLst>
              </a:rPr>
              <a:t>Need to </a:t>
            </a:r>
            <a:r>
              <a:rPr lang="en-US" sz="2800" dirty="0" smtClean="0">
                <a:solidFill>
                  <a:schemeClr val="bg1"/>
                </a:solidFill>
                <a:effectLst>
                  <a:outerShdw blurRad="38100" dist="38100" dir="2700000" algn="tl">
                    <a:srgbClr val="000000">
                      <a:alpha val="43137"/>
                    </a:srgbClr>
                  </a:outerShdw>
                </a:effectLst>
              </a:rPr>
              <a:t>contact local </a:t>
            </a:r>
            <a:r>
              <a:rPr lang="en-US" sz="2800" dirty="0">
                <a:solidFill>
                  <a:schemeClr val="bg1"/>
                </a:solidFill>
                <a:effectLst>
                  <a:outerShdw blurRad="38100" dist="38100" dir="2700000" algn="tl">
                    <a:srgbClr val="000000">
                      <a:alpha val="43137"/>
                    </a:srgbClr>
                  </a:outerShdw>
                </a:effectLst>
              </a:rPr>
              <a:t>Emergency Management and get some training!</a:t>
            </a:r>
          </a:p>
          <a:p>
            <a:pPr algn="ctr">
              <a:defRPr/>
            </a:pPr>
            <a:endParaRPr lang="en-US" sz="2400" dirty="0">
              <a:effectLst>
                <a:outerShdw blurRad="38100" dist="38100" dir="2700000" algn="tl">
                  <a:srgbClr val="000000">
                    <a:alpha val="43137"/>
                  </a:srgbClr>
                </a:outerShdw>
              </a:effectLst>
            </a:endParaRPr>
          </a:p>
          <a:p>
            <a:pPr algn="ctr">
              <a:defRPr/>
            </a:pPr>
            <a:r>
              <a:rPr lang="en-US" sz="2800" dirty="0">
                <a:solidFill>
                  <a:srgbClr val="FFFF00"/>
                </a:solidFill>
                <a:effectLst>
                  <a:outerShdw blurRad="38100" dist="38100" dir="2700000" algn="tl">
                    <a:srgbClr val="000000">
                      <a:alpha val="43137"/>
                    </a:srgbClr>
                  </a:outerShdw>
                </a:effectLst>
              </a:rPr>
              <a:t>Volunteers can actually slow down response/recovery efforts without proper training!</a:t>
            </a:r>
          </a:p>
        </p:txBody>
      </p:sp>
      <p:pic>
        <p:nvPicPr>
          <p:cNvPr id="50180" name="Picture 2" descr="Some churches have limited capacity to house volunteers. Lutheran Disaster Response coordinators are pitching tents to house volunteers who are needed for clean-up work in Hurricane Katrina-affected areas.">
            <a:hlinkClick r:id="" action="ppaction://noaction"/>
          </p:cNvPr>
          <p:cNvPicPr>
            <a:picLocks noChangeAspect="1" noChangeArrowheads="1"/>
          </p:cNvPicPr>
          <p:nvPr/>
        </p:nvPicPr>
        <p:blipFill>
          <a:blip r:embed="rId3" cstate="print"/>
          <a:srcRect/>
          <a:stretch>
            <a:fillRect/>
          </a:stretch>
        </p:blipFill>
        <p:spPr bwMode="auto">
          <a:xfrm>
            <a:off x="3276600" y="1676400"/>
            <a:ext cx="5715000" cy="3800475"/>
          </a:xfrm>
          <a:prstGeom prst="rect">
            <a:avLst/>
          </a:prstGeom>
          <a:noFill/>
          <a:ln w="9525">
            <a:noFill/>
            <a:miter lim="800000"/>
            <a:headEnd/>
            <a:tailEnd/>
          </a:ln>
        </p:spPr>
      </p:pic>
      <p:sp>
        <p:nvSpPr>
          <p:cNvPr id="50181" name="TextBox 6"/>
          <p:cNvSpPr txBox="1">
            <a:spLocks noChangeArrowheads="1"/>
          </p:cNvSpPr>
          <p:nvPr/>
        </p:nvSpPr>
        <p:spPr bwMode="auto">
          <a:xfrm>
            <a:off x="3733800" y="5562600"/>
            <a:ext cx="5105400" cy="683264"/>
          </a:xfrm>
          <a:prstGeom prst="rect">
            <a:avLst/>
          </a:prstGeom>
          <a:noFill/>
          <a:ln w="9525">
            <a:noFill/>
            <a:miter lim="800000"/>
            <a:headEnd/>
            <a:tailEnd/>
          </a:ln>
        </p:spPr>
        <p:txBody>
          <a:bodyPr>
            <a:spAutoFit/>
          </a:bodyPr>
          <a:lstStyle/>
          <a:p>
            <a:r>
              <a:rPr lang="en-US" sz="1600" dirty="0">
                <a:solidFill>
                  <a:schemeClr val="bg1"/>
                </a:solidFill>
              </a:rPr>
              <a:t>Lutheran Disaster Response coordinators are pitching tents to house volunteers who are needed for clean-up work in Hurricane Katrina-affected areas</a:t>
            </a:r>
            <a:r>
              <a:rPr lang="en-US" sz="1600" dirty="0"/>
              <a:t>.</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0400" y="110067"/>
            <a:ext cx="8153400" cy="880241"/>
          </a:xfrm>
          <a:prstGeom prst="rect">
            <a:avLst/>
          </a:prstGeom>
        </p:spPr>
        <p:txBody>
          <a:bodyPr>
            <a:spAutoFit/>
          </a:bodyPr>
          <a:lstStyle/>
          <a:p>
            <a:pPr algn="ctr">
              <a:defRPr/>
            </a:pPr>
            <a:r>
              <a:rPr lang="en-US" kern="0" dirty="0">
                <a:solidFill>
                  <a:schemeClr val="accent2">
                    <a:lumMod val="40000"/>
                    <a:lumOff val="60000"/>
                  </a:schemeClr>
                </a:solidFill>
                <a:effectLst>
                  <a:outerShdw blurRad="38100" dist="38100" dir="2700000" algn="tl">
                    <a:srgbClr val="000000">
                      <a:alpha val="43137"/>
                    </a:srgbClr>
                  </a:outerShdw>
                </a:effectLst>
                <a:cs typeface="Times New Roman" pitchFamily="18" charset="0"/>
              </a:rPr>
              <a:t>Are you available to help shelter </a:t>
            </a:r>
            <a:br>
              <a:rPr lang="en-US" kern="0" dirty="0">
                <a:solidFill>
                  <a:schemeClr val="accent2">
                    <a:lumMod val="40000"/>
                    <a:lumOff val="60000"/>
                  </a:schemeClr>
                </a:solidFill>
                <a:effectLst>
                  <a:outerShdw blurRad="38100" dist="38100" dir="2700000" algn="tl">
                    <a:srgbClr val="000000">
                      <a:alpha val="43137"/>
                    </a:srgbClr>
                  </a:outerShdw>
                </a:effectLst>
                <a:cs typeface="Times New Roman" pitchFamily="18" charset="0"/>
              </a:rPr>
            </a:br>
            <a:r>
              <a:rPr lang="en-US" kern="0" dirty="0">
                <a:solidFill>
                  <a:schemeClr val="accent2">
                    <a:lumMod val="40000"/>
                    <a:lumOff val="60000"/>
                  </a:schemeClr>
                </a:solidFill>
                <a:effectLst>
                  <a:outerShdw blurRad="38100" dist="38100" dir="2700000" algn="tl">
                    <a:srgbClr val="000000">
                      <a:alpha val="43137"/>
                    </a:srgbClr>
                  </a:outerShdw>
                </a:effectLst>
                <a:cs typeface="Times New Roman" pitchFamily="18" charset="0"/>
              </a:rPr>
              <a:t>residents after a storm?</a:t>
            </a:r>
            <a:endParaRPr lang="en-US" dirty="0">
              <a:solidFill>
                <a:schemeClr val="accent2">
                  <a:lumMod val="40000"/>
                  <a:lumOff val="60000"/>
                </a:schemeClr>
              </a:solidFill>
            </a:endParaRPr>
          </a:p>
        </p:txBody>
      </p:sp>
      <p:sp>
        <p:nvSpPr>
          <p:cNvPr id="6" name="Rectangle 5"/>
          <p:cNvSpPr/>
          <p:nvPr/>
        </p:nvSpPr>
        <p:spPr>
          <a:xfrm>
            <a:off x="152400" y="1219200"/>
            <a:ext cx="3124200" cy="4856714"/>
          </a:xfrm>
          <a:prstGeom prst="rect">
            <a:avLst/>
          </a:prstGeom>
        </p:spPr>
        <p:txBody>
          <a:bodyPr>
            <a:spAutoFit/>
          </a:bodyPr>
          <a:lstStyle/>
          <a:p>
            <a:pPr algn="ctr">
              <a:defRPr/>
            </a:pPr>
            <a:r>
              <a:rPr lang="en-US" sz="2800" dirty="0">
                <a:solidFill>
                  <a:schemeClr val="bg1"/>
                </a:solidFill>
                <a:effectLst>
                  <a:outerShdw blurRad="38100" dist="38100" dir="2700000" algn="tl">
                    <a:srgbClr val="000000">
                      <a:alpha val="43137"/>
                    </a:srgbClr>
                  </a:outerShdw>
                </a:effectLst>
              </a:rPr>
              <a:t>Need to </a:t>
            </a:r>
            <a:r>
              <a:rPr lang="en-US" sz="2800" dirty="0" smtClean="0">
                <a:solidFill>
                  <a:schemeClr val="bg1"/>
                </a:solidFill>
                <a:effectLst>
                  <a:outerShdw blurRad="38100" dist="38100" dir="2700000" algn="tl">
                    <a:srgbClr val="000000">
                      <a:alpha val="43137"/>
                    </a:srgbClr>
                  </a:outerShdw>
                </a:effectLst>
              </a:rPr>
              <a:t>contact local </a:t>
            </a:r>
            <a:r>
              <a:rPr lang="en-US" sz="2800" dirty="0">
                <a:solidFill>
                  <a:schemeClr val="bg1"/>
                </a:solidFill>
                <a:effectLst>
                  <a:outerShdw blurRad="38100" dist="38100" dir="2700000" algn="tl">
                    <a:srgbClr val="000000">
                      <a:alpha val="43137"/>
                    </a:srgbClr>
                  </a:outerShdw>
                </a:effectLst>
              </a:rPr>
              <a:t>Emergency Management and get some training</a:t>
            </a:r>
            <a:r>
              <a:rPr lang="en-US" sz="2800" dirty="0">
                <a:effectLst>
                  <a:outerShdw blurRad="38100" dist="38100" dir="2700000" algn="tl">
                    <a:srgbClr val="000000">
                      <a:alpha val="43137"/>
                    </a:srgbClr>
                  </a:outerShdw>
                </a:effectLst>
              </a:rPr>
              <a:t>!</a:t>
            </a:r>
          </a:p>
          <a:p>
            <a:pPr algn="ctr">
              <a:defRPr/>
            </a:pPr>
            <a:endParaRPr lang="en-US" sz="2800" dirty="0">
              <a:effectLst>
                <a:outerShdw blurRad="38100" dist="38100" dir="2700000" algn="tl">
                  <a:srgbClr val="000000">
                    <a:alpha val="43137"/>
                  </a:srgbClr>
                </a:outerShdw>
              </a:effectLst>
            </a:endParaRPr>
          </a:p>
          <a:p>
            <a:pPr algn="ctr">
              <a:defRPr/>
            </a:pPr>
            <a:endParaRPr lang="en-US" sz="2800" dirty="0">
              <a:solidFill>
                <a:srgbClr val="FFFF00"/>
              </a:solidFill>
              <a:effectLst>
                <a:outerShdw blurRad="38100" dist="38100" dir="2700000" algn="tl">
                  <a:srgbClr val="000000">
                    <a:alpha val="43137"/>
                  </a:srgbClr>
                </a:outerShdw>
              </a:effectLst>
            </a:endParaRPr>
          </a:p>
          <a:p>
            <a:pPr algn="ctr">
              <a:defRPr/>
            </a:pPr>
            <a:r>
              <a:rPr lang="en-US" sz="2800" dirty="0">
                <a:solidFill>
                  <a:srgbClr val="FFFF00"/>
                </a:solidFill>
                <a:effectLst>
                  <a:outerShdw blurRad="38100" dist="38100" dir="2700000" algn="tl">
                    <a:srgbClr val="000000">
                      <a:alpha val="43137"/>
                    </a:srgbClr>
                  </a:outerShdw>
                </a:effectLst>
              </a:rPr>
              <a:t>Government entities are involved in response efforts, but not as much in recovery efforts! </a:t>
            </a:r>
          </a:p>
          <a:p>
            <a:pPr algn="ctr">
              <a:defRPr/>
            </a:pPr>
            <a:endParaRPr lang="en-US" sz="2400" dirty="0">
              <a:solidFill>
                <a:srgbClr val="FFFF00"/>
              </a:solidFill>
              <a:effectLst>
                <a:outerShdw blurRad="38100" dist="38100" dir="2700000" algn="tl">
                  <a:srgbClr val="000000">
                    <a:alpha val="43137"/>
                  </a:srgbClr>
                </a:outerShdw>
              </a:effectLst>
            </a:endParaRPr>
          </a:p>
        </p:txBody>
      </p:sp>
      <p:pic>
        <p:nvPicPr>
          <p:cNvPr id="51204" name="Picture 2" descr="http://blog.lib.umn.edu/olso4158/architecture/Hurricane%2520Katrina%2520Response2%5B1%5D.jpg"/>
          <p:cNvPicPr>
            <a:picLocks noChangeAspect="1" noChangeArrowheads="1"/>
          </p:cNvPicPr>
          <p:nvPr/>
        </p:nvPicPr>
        <p:blipFill>
          <a:blip r:embed="rId3" cstate="print"/>
          <a:srcRect/>
          <a:stretch>
            <a:fillRect/>
          </a:stretch>
        </p:blipFill>
        <p:spPr bwMode="auto">
          <a:xfrm>
            <a:off x="3352800" y="1270000"/>
            <a:ext cx="5630863" cy="4648200"/>
          </a:xfrm>
          <a:prstGeom prst="rect">
            <a:avLst/>
          </a:prstGeom>
          <a:noFill/>
          <a:ln w="9525">
            <a:noFill/>
            <a:miter lim="800000"/>
            <a:headEnd/>
            <a:tailEnd/>
          </a:ln>
        </p:spPr>
      </p:pic>
      <p:sp>
        <p:nvSpPr>
          <p:cNvPr id="51205" name="TextBox 6"/>
          <p:cNvSpPr txBox="1">
            <a:spLocks noChangeArrowheads="1"/>
          </p:cNvSpPr>
          <p:nvPr/>
        </p:nvSpPr>
        <p:spPr bwMode="auto">
          <a:xfrm>
            <a:off x="3674533" y="6146800"/>
            <a:ext cx="5105400" cy="338138"/>
          </a:xfrm>
          <a:prstGeom prst="rect">
            <a:avLst/>
          </a:prstGeom>
          <a:noFill/>
          <a:ln w="9525">
            <a:noFill/>
            <a:miter lim="800000"/>
            <a:headEnd/>
            <a:tailEnd/>
          </a:ln>
        </p:spPr>
        <p:txBody>
          <a:bodyPr>
            <a:spAutoFit/>
          </a:bodyPr>
          <a:lstStyle/>
          <a:p>
            <a:pPr algn="ctr"/>
            <a:r>
              <a:rPr lang="en-US" sz="1600" dirty="0"/>
              <a:t>Damage from Hurricane Katrina</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33286" y="119639"/>
            <a:ext cx="8641222" cy="1590943"/>
          </a:xfrm>
        </p:spPr>
        <p:txBody>
          <a:bodyPr/>
          <a:lstStyle/>
          <a:p>
            <a:pPr eaLnBrk="1" hangingPunct="1">
              <a:defRPr/>
            </a:pPr>
            <a:r>
              <a:rPr lang="en-US" sz="3600" dirty="0" smtClean="0">
                <a:solidFill>
                  <a:srgbClr val="FFFF00"/>
                </a:solidFill>
                <a:effectLst>
                  <a:outerShdw blurRad="38100" dist="38100" dir="2700000" algn="tl">
                    <a:srgbClr val="000000">
                      <a:alpha val="43137"/>
                    </a:srgbClr>
                  </a:outerShdw>
                </a:effectLst>
                <a:cs typeface="Times New Roman" pitchFamily="18" charset="0"/>
              </a:rPr>
              <a:t/>
            </a:r>
            <a:br>
              <a:rPr lang="en-US" sz="3600" dirty="0" smtClean="0">
                <a:solidFill>
                  <a:srgbClr val="FFFF00"/>
                </a:solidFill>
                <a:effectLst>
                  <a:outerShdw blurRad="38100" dist="38100" dir="2700000" algn="tl">
                    <a:srgbClr val="000000">
                      <a:alpha val="43137"/>
                    </a:srgbClr>
                  </a:outerShdw>
                </a:effectLst>
                <a:cs typeface="Times New Roman" pitchFamily="18" charset="0"/>
              </a:rPr>
            </a:br>
            <a:r>
              <a:rPr lang="en-US" sz="3600" dirty="0" smtClean="0">
                <a:solidFill>
                  <a:srgbClr val="FFFF00"/>
                </a:solidFill>
                <a:effectLst>
                  <a:outerShdw blurRad="38100" dist="38100" dir="2700000" algn="tl">
                    <a:srgbClr val="000000">
                      <a:alpha val="43137"/>
                    </a:srgbClr>
                  </a:outerShdw>
                </a:effectLst>
                <a:cs typeface="Times New Roman" pitchFamily="18" charset="0"/>
              </a:rPr>
              <a:t/>
            </a:r>
            <a:br>
              <a:rPr lang="en-US" sz="3600" dirty="0" smtClean="0">
                <a:solidFill>
                  <a:srgbClr val="FFFF00"/>
                </a:solidFill>
                <a:effectLst>
                  <a:outerShdw blurRad="38100" dist="38100" dir="2700000" algn="tl">
                    <a:srgbClr val="000000">
                      <a:alpha val="43137"/>
                    </a:srgbClr>
                  </a:outerShdw>
                </a:effectLst>
                <a:cs typeface="Times New Roman" pitchFamily="18" charset="0"/>
              </a:rPr>
            </a:br>
            <a:r>
              <a:rPr lang="en-US" sz="3600" dirty="0" smtClean="0">
                <a:solidFill>
                  <a:srgbClr val="FFFF00"/>
                </a:solidFill>
                <a:effectLst>
                  <a:outerShdw blurRad="38100" dist="38100" dir="2700000" algn="tl">
                    <a:srgbClr val="000000">
                      <a:alpha val="43137"/>
                    </a:srgbClr>
                  </a:outerShdw>
                </a:effectLst>
                <a:cs typeface="Times New Roman" pitchFamily="18" charset="0"/>
              </a:rPr>
              <a:t/>
            </a:r>
            <a:br>
              <a:rPr lang="en-US" sz="3600" dirty="0" smtClean="0">
                <a:solidFill>
                  <a:srgbClr val="FFFF00"/>
                </a:solidFill>
                <a:effectLst>
                  <a:outerShdw blurRad="38100" dist="38100" dir="2700000" algn="tl">
                    <a:srgbClr val="000000">
                      <a:alpha val="43137"/>
                    </a:srgbClr>
                  </a:outerShdw>
                </a:effectLst>
                <a:cs typeface="Times New Roman" pitchFamily="18" charset="0"/>
              </a:rPr>
            </a:br>
            <a:r>
              <a:rPr lang="en-US" sz="3200" dirty="0" smtClean="0">
                <a:solidFill>
                  <a:srgbClr val="FFFF00"/>
                </a:solidFill>
                <a:effectLst>
                  <a:outerShdw blurRad="38100" dist="38100" dir="2700000" algn="tl">
                    <a:srgbClr val="000000">
                      <a:alpha val="43137"/>
                    </a:srgbClr>
                  </a:outerShdw>
                </a:effectLst>
                <a:cs typeface="Times New Roman" pitchFamily="18" charset="0"/>
              </a:rPr>
              <a:t>The Key is Basic </a:t>
            </a:r>
            <a:br>
              <a:rPr lang="en-US" sz="3200" dirty="0" smtClean="0">
                <a:solidFill>
                  <a:srgbClr val="FFFF00"/>
                </a:solidFill>
                <a:effectLst>
                  <a:outerShdw blurRad="38100" dist="38100" dir="2700000" algn="tl">
                    <a:srgbClr val="000000">
                      <a:alpha val="43137"/>
                    </a:srgbClr>
                  </a:outerShdw>
                </a:effectLst>
                <a:cs typeface="Times New Roman" pitchFamily="18" charset="0"/>
              </a:rPr>
            </a:br>
            <a:r>
              <a:rPr lang="en-US" sz="3200" dirty="0" smtClean="0">
                <a:solidFill>
                  <a:schemeClr val="bg1"/>
                </a:solidFill>
                <a:effectLst>
                  <a:outerShdw blurRad="38100" dist="38100" dir="2700000" algn="tl">
                    <a:srgbClr val="000000">
                      <a:alpha val="43137"/>
                    </a:srgbClr>
                  </a:outerShdw>
                </a:effectLst>
                <a:cs typeface="Times New Roman" pitchFamily="18" charset="0"/>
              </a:rPr>
              <a:t>Citizen  -  Family  -  Congregation</a:t>
            </a:r>
            <a:r>
              <a:rPr lang="en-US" sz="3200" dirty="0" smtClean="0">
                <a:solidFill>
                  <a:schemeClr val="tx1"/>
                </a:solidFill>
                <a:effectLst>
                  <a:outerShdw blurRad="38100" dist="38100" dir="2700000" algn="tl">
                    <a:srgbClr val="000000">
                      <a:alpha val="43137"/>
                    </a:srgbClr>
                  </a:outerShdw>
                </a:effectLst>
                <a:cs typeface="Times New Roman" pitchFamily="18" charset="0"/>
              </a:rPr>
              <a:t/>
            </a:r>
            <a:br>
              <a:rPr lang="en-US" sz="3200" dirty="0" smtClean="0">
                <a:solidFill>
                  <a:schemeClr val="tx1"/>
                </a:solidFill>
                <a:effectLst>
                  <a:outerShdw blurRad="38100" dist="38100" dir="2700000" algn="tl">
                    <a:srgbClr val="000000">
                      <a:alpha val="43137"/>
                    </a:srgbClr>
                  </a:outerShdw>
                </a:effectLst>
                <a:cs typeface="Times New Roman" pitchFamily="18" charset="0"/>
              </a:rPr>
            </a:br>
            <a:r>
              <a:rPr lang="en-US" sz="3200" dirty="0" smtClean="0">
                <a:solidFill>
                  <a:srgbClr val="FFFF00"/>
                </a:solidFill>
                <a:effectLst>
                  <a:outerShdw blurRad="38100" dist="38100" dir="2700000" algn="tl">
                    <a:srgbClr val="000000">
                      <a:alpha val="43137"/>
                    </a:srgbClr>
                  </a:outerShdw>
                </a:effectLst>
                <a:cs typeface="Times New Roman" pitchFamily="18" charset="0"/>
              </a:rPr>
              <a:t>Preparedness</a:t>
            </a:r>
            <a:r>
              <a:rPr lang="en-US" sz="3600" dirty="0" smtClean="0">
                <a:solidFill>
                  <a:srgbClr val="FFFF00"/>
                </a:solidFill>
                <a:effectLst>
                  <a:outerShdw blurRad="38100" dist="38100" dir="2700000" algn="tl">
                    <a:srgbClr val="000000">
                      <a:alpha val="43137"/>
                    </a:srgbClr>
                  </a:outerShdw>
                </a:effectLst>
              </a:rPr>
              <a:t/>
            </a:r>
            <a:br>
              <a:rPr lang="en-US" sz="3600" dirty="0" smtClean="0">
                <a:solidFill>
                  <a:srgbClr val="FFFF00"/>
                </a:solidFill>
                <a:effectLst>
                  <a:outerShdw blurRad="38100" dist="38100" dir="2700000" algn="tl">
                    <a:srgbClr val="000000">
                      <a:alpha val="43137"/>
                    </a:srgbClr>
                  </a:outerShdw>
                </a:effectLst>
              </a:rPr>
            </a:br>
            <a:r>
              <a:rPr lang="en-US" dirty="0" smtClean="0">
                <a:solidFill>
                  <a:srgbClr val="FFFF00"/>
                </a:solidFill>
                <a:effectLst>
                  <a:outerShdw blurRad="38100" dist="38100" dir="2700000" algn="tl">
                    <a:srgbClr val="000000">
                      <a:alpha val="43137"/>
                    </a:srgbClr>
                  </a:outerShdw>
                </a:effectLst>
              </a:rPr>
              <a:t/>
            </a:r>
            <a:br>
              <a:rPr lang="en-US" dirty="0" smtClean="0">
                <a:solidFill>
                  <a:srgbClr val="FFFF00"/>
                </a:solidFill>
                <a:effectLst>
                  <a:outerShdw blurRad="38100" dist="38100" dir="2700000" algn="tl">
                    <a:srgbClr val="000000">
                      <a:alpha val="43137"/>
                    </a:srgbClr>
                  </a:outerShdw>
                </a:effectLst>
              </a:rPr>
            </a:br>
            <a:endParaRPr lang="en-US" dirty="0" smtClean="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75734" y="2032000"/>
            <a:ext cx="3505200" cy="486287"/>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Questions to Ask?</a:t>
            </a:r>
          </a:p>
        </p:txBody>
      </p:sp>
      <p:sp>
        <p:nvSpPr>
          <p:cNvPr id="6" name="TextBox 5"/>
          <p:cNvSpPr txBox="1"/>
          <p:nvPr/>
        </p:nvSpPr>
        <p:spPr>
          <a:xfrm>
            <a:off x="198783" y="2518287"/>
            <a:ext cx="4830416" cy="4659737"/>
          </a:xfrm>
          <a:prstGeom prst="rect">
            <a:avLst/>
          </a:prstGeom>
          <a:noFill/>
        </p:spPr>
        <p:txBody>
          <a:bodyPr wrap="square">
            <a:spAutoFit/>
          </a:bodyPr>
          <a:lstStyle/>
          <a:p>
            <a:pPr algn="ctr">
              <a:defRPr/>
            </a:pPr>
            <a:r>
              <a:rPr lang="en-US" sz="2800" b="1" i="1" dirty="0">
                <a:solidFill>
                  <a:schemeClr val="bg1"/>
                </a:solidFill>
                <a:effectLst>
                  <a:outerShdw blurRad="38100" dist="38100" dir="2700000" algn="tl">
                    <a:srgbClr val="000000">
                      <a:alpha val="43137"/>
                    </a:srgbClr>
                  </a:outerShdw>
                </a:effectLst>
              </a:rPr>
              <a:t>Do we have a training plan?</a:t>
            </a:r>
          </a:p>
          <a:p>
            <a:pPr algn="ctr">
              <a:defRPr/>
            </a:pPr>
            <a:endParaRPr lang="en-US" sz="2800" dirty="0">
              <a:effectLst>
                <a:outerShdw blurRad="38100" dist="38100" dir="2700000" algn="tl">
                  <a:srgbClr val="000000">
                    <a:alpha val="43137"/>
                  </a:srgbClr>
                </a:outerShdw>
              </a:effectLst>
            </a:endParaRPr>
          </a:p>
          <a:p>
            <a:pPr algn="ctr">
              <a:defRPr/>
            </a:pPr>
            <a:r>
              <a:rPr lang="en-US" sz="2800" b="1" dirty="0">
                <a:effectLst>
                  <a:outerShdw blurRad="38100" dist="38100" dir="2700000" algn="tl">
                    <a:srgbClr val="000000">
                      <a:alpha val="43137"/>
                    </a:srgbClr>
                  </a:outerShdw>
                </a:effectLst>
              </a:rPr>
              <a:t>Churches and other faith based organizations can provide basic safety training for its members.</a:t>
            </a:r>
          </a:p>
          <a:p>
            <a:pPr algn="ctr">
              <a:defRPr/>
            </a:pPr>
            <a:r>
              <a:rPr lang="en-US" sz="2800" b="1" dirty="0" smtClean="0">
                <a:solidFill>
                  <a:srgbClr val="FFFF00"/>
                </a:solidFill>
              </a:rPr>
              <a:t>                                                               Local </a:t>
            </a:r>
            <a:r>
              <a:rPr lang="en-US" sz="2800" b="1" dirty="0">
                <a:solidFill>
                  <a:srgbClr val="FFFF00"/>
                </a:solidFill>
              </a:rPr>
              <a:t>churches have the “pulse of the community”</a:t>
            </a:r>
          </a:p>
          <a:p>
            <a:pPr algn="ctr">
              <a:defRPr/>
            </a:pPr>
            <a:endParaRPr lang="en-US" sz="2800" b="1" dirty="0">
              <a:solidFill>
                <a:schemeClr val="accent5">
                  <a:lumMod val="20000"/>
                  <a:lumOff val="80000"/>
                </a:schemeClr>
              </a:solidFill>
              <a:effectLst>
                <a:outerShdw blurRad="38100" dist="38100" dir="2700000" algn="tl">
                  <a:srgbClr val="000000">
                    <a:alpha val="43137"/>
                  </a:srgbClr>
                </a:outerShdw>
              </a:effectLst>
            </a:endParaRPr>
          </a:p>
          <a:p>
            <a:pPr algn="ctr">
              <a:defRPr/>
            </a:pPr>
            <a:endParaRPr lang="en-US" sz="2800" dirty="0">
              <a:solidFill>
                <a:schemeClr val="accent5">
                  <a:lumMod val="20000"/>
                  <a:lumOff val="80000"/>
                </a:schemeClr>
              </a:solidFill>
              <a:effectLst>
                <a:outerShdw blurRad="38100" dist="38100" dir="2700000" algn="tl">
                  <a:srgbClr val="000000">
                    <a:alpha val="43137"/>
                  </a:srgbClr>
                </a:outerShdw>
              </a:effectLst>
            </a:endParaRPr>
          </a:p>
        </p:txBody>
      </p:sp>
      <p:pic>
        <p:nvPicPr>
          <p:cNvPr id="46086" name="Picture 2" descr="http://wellschurch.org/files/test%20image%20folder/Katrina%20relief2.jpg"/>
          <p:cNvPicPr>
            <a:picLocks noChangeAspect="1" noChangeArrowheads="1"/>
          </p:cNvPicPr>
          <p:nvPr/>
        </p:nvPicPr>
        <p:blipFill>
          <a:blip r:embed="rId3" cstate="print"/>
          <a:srcRect/>
          <a:stretch>
            <a:fillRect/>
          </a:stretch>
        </p:blipFill>
        <p:spPr bwMode="auto">
          <a:xfrm>
            <a:off x="5410200" y="2057400"/>
            <a:ext cx="3009900" cy="3933825"/>
          </a:xfrm>
          <a:prstGeom prst="rect">
            <a:avLst/>
          </a:prstGeom>
          <a:noFill/>
          <a:ln w="9525">
            <a:noFill/>
            <a:miter lim="800000"/>
            <a:headEnd/>
            <a:tailEnd/>
          </a:ln>
        </p:spPr>
      </p:pic>
    </p:spTree>
  </p:cSld>
  <p:clrMapOvr>
    <a:masterClrMapping/>
  </p:clrMapOvr>
  <p:transition spd="slow"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39445" y="2609466"/>
            <a:ext cx="8229600" cy="1143000"/>
          </a:xfrm>
        </p:spPr>
        <p:txBody>
          <a:bodyPr/>
          <a:lstStyle/>
          <a:p>
            <a:r>
              <a:rPr lang="en-US" dirty="0" smtClean="0"/>
              <a:t>The End</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solidFill>
                  <a:schemeClr val="accent2">
                    <a:lumMod val="40000"/>
                    <a:lumOff val="60000"/>
                  </a:schemeClr>
                </a:solidFill>
              </a:rPr>
              <a:t>Why is this important?</a:t>
            </a:r>
          </a:p>
        </p:txBody>
      </p:sp>
      <p:sp>
        <p:nvSpPr>
          <p:cNvPr id="3" name="Content Placeholder 2"/>
          <p:cNvSpPr>
            <a:spLocks noGrp="1"/>
          </p:cNvSpPr>
          <p:nvPr>
            <p:ph idx="1"/>
          </p:nvPr>
        </p:nvSpPr>
        <p:spPr>
          <a:xfrm>
            <a:off x="457200" y="1371600"/>
            <a:ext cx="8229600" cy="4525963"/>
          </a:xfrm>
        </p:spPr>
        <p:txBody>
          <a:bodyPr/>
          <a:lstStyle/>
          <a:p>
            <a:pPr>
              <a:defRPr/>
            </a:pPr>
            <a:r>
              <a:rPr lang="en-US" b="1" dirty="0" smtClean="0">
                <a:solidFill>
                  <a:schemeClr val="bg1"/>
                </a:solidFill>
              </a:rPr>
              <a:t>Each year across America there are on average 10,000 thunderstorms, 5,000 floods, 1,000 tornadoes, and 6 named hurricanes. Additionally, </a:t>
            </a:r>
            <a:r>
              <a:rPr lang="en-US" b="1" i="1" u="sng" dirty="0" smtClean="0">
                <a:solidFill>
                  <a:srgbClr val="FFFF00"/>
                </a:solidFill>
                <a:effectLst>
                  <a:outerShdw blurRad="38100" dist="38100" dir="2700000" algn="tl">
                    <a:srgbClr val="000000">
                      <a:alpha val="43137"/>
                    </a:srgbClr>
                  </a:outerShdw>
                </a:effectLst>
              </a:rPr>
              <a:t>about 90 percent of all presidentially declared disasters are weather related</a:t>
            </a:r>
            <a:r>
              <a:rPr lang="en-US" b="1" dirty="0" smtClean="0">
                <a:solidFill>
                  <a:schemeClr val="bg1"/>
                </a:solidFill>
              </a:rPr>
              <a:t>, leading to around 500 deaths per year and nearly $14 billion in damage</a:t>
            </a:r>
            <a:r>
              <a:rPr lang="en-US" dirty="0" smtClean="0">
                <a:solidFill>
                  <a:schemeClr val="bg1"/>
                </a:solidFill>
              </a:rPr>
              <a:t>.</a:t>
            </a:r>
          </a:p>
          <a:p>
            <a:pPr>
              <a:defRPr/>
            </a:pPr>
            <a:endParaRPr lang="en-US" dirty="0"/>
          </a:p>
        </p:txBody>
      </p:sp>
      <p:pic>
        <p:nvPicPr>
          <p:cNvPr id="22532" name="Picture 4" descr="http://kcwebmonster.com/kschasersassociation/img/NWS_Logo.png"/>
          <p:cNvPicPr>
            <a:picLocks noChangeAspect="1" noChangeArrowheads="1"/>
          </p:cNvPicPr>
          <p:nvPr/>
        </p:nvPicPr>
        <p:blipFill>
          <a:blip r:embed="rId3" cstate="print"/>
          <a:srcRect/>
          <a:stretch>
            <a:fillRect/>
          </a:stretch>
        </p:blipFill>
        <p:spPr bwMode="auto">
          <a:xfrm>
            <a:off x="135711" y="5270154"/>
            <a:ext cx="1422745" cy="1422745"/>
          </a:xfrm>
          <a:prstGeom prst="rect">
            <a:avLst/>
          </a:prstGeom>
          <a:noFill/>
          <a:ln w="9525">
            <a:noFill/>
            <a:miter lim="800000"/>
            <a:headEnd/>
            <a:tailEnd/>
          </a:ln>
        </p:spPr>
      </p:pic>
      <p:pic>
        <p:nvPicPr>
          <p:cNvPr id="22533" name="Picture 4" descr="http://www.freemasonrywatch.org/pics/fema.gif"/>
          <p:cNvPicPr>
            <a:picLocks noChangeAspect="1" noChangeArrowheads="1"/>
          </p:cNvPicPr>
          <p:nvPr/>
        </p:nvPicPr>
        <p:blipFill>
          <a:blip r:embed="rId4" cstate="print"/>
          <a:srcRect/>
          <a:stretch>
            <a:fillRect/>
          </a:stretch>
        </p:blipFill>
        <p:spPr bwMode="auto">
          <a:xfrm>
            <a:off x="7283395" y="5235397"/>
            <a:ext cx="1446268" cy="148925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10ysvra.gif"/>
          <p:cNvPicPr>
            <a:picLocks noGrp="1" noChangeAspect="1"/>
          </p:cNvPicPr>
          <p:nvPr>
            <p:ph sz="half" idx="1"/>
          </p:nvPr>
        </p:nvPicPr>
        <p:blipFill>
          <a:blip r:embed="rId3" cstate="print"/>
          <a:stretch>
            <a:fillRect/>
          </a:stretch>
        </p:blipFill>
        <p:spPr>
          <a:xfrm>
            <a:off x="962024" y="1628774"/>
            <a:ext cx="7608175" cy="4772025"/>
          </a:xfrm>
        </p:spPr>
      </p:pic>
      <p:pic>
        <p:nvPicPr>
          <p:cNvPr id="9" name="Content Placeholder 8" descr="10ytora.gif"/>
          <p:cNvPicPr>
            <a:picLocks noGrp="1" noChangeAspect="1"/>
          </p:cNvPicPr>
          <p:nvPr>
            <p:ph sz="half" idx="2"/>
          </p:nvPr>
        </p:nvPicPr>
        <p:blipFill>
          <a:blip r:embed="rId4" cstate="print"/>
          <a:stretch>
            <a:fillRect/>
          </a:stretch>
        </p:blipFill>
        <p:spPr>
          <a:xfrm>
            <a:off x="990599" y="1647825"/>
            <a:ext cx="7573929" cy="4722099"/>
          </a:xfrm>
        </p:spPr>
      </p:pic>
      <p:sp>
        <p:nvSpPr>
          <p:cNvPr id="27652" name="Text Box 1"/>
          <p:cNvSpPr txBox="1">
            <a:spLocks noChangeArrowheads="1"/>
          </p:cNvSpPr>
          <p:nvPr/>
        </p:nvSpPr>
        <p:spPr bwMode="auto">
          <a:xfrm>
            <a:off x="457200" y="152400"/>
            <a:ext cx="8229600" cy="1371600"/>
          </a:xfrm>
          <a:prstGeom prst="rect">
            <a:avLst/>
          </a:prstGeom>
          <a:noFill/>
          <a:ln w="9525">
            <a:noFill/>
            <a:round/>
            <a:headEnd/>
            <a:tailEnd/>
          </a:ln>
        </p:spPr>
        <p:txBody>
          <a:bodyPr anchor="ctr"/>
          <a:lstStyle/>
          <a:p>
            <a:pPr algn="ct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i="1" dirty="0">
                <a:solidFill>
                  <a:schemeClr val="accent2">
                    <a:lumMod val="40000"/>
                    <a:lumOff val="60000"/>
                  </a:schemeClr>
                </a:solidFill>
              </a:rPr>
              <a:t>How Much Severe Weather Do We Typically See Each Year?</a:t>
            </a:r>
            <a:endParaRPr lang="en-US" sz="4800" b="1" i="1" dirty="0">
              <a:solidFill>
                <a:schemeClr val="accent2">
                  <a:lumMod val="40000"/>
                  <a:lumOff val="60000"/>
                </a:schemeClr>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3" cstate="print"/>
          <a:srcRect l="29286" t="36467" r="29286" b="9117"/>
          <a:stretch>
            <a:fillRect/>
          </a:stretch>
        </p:blipFill>
        <p:spPr>
          <a:xfrm>
            <a:off x="876300" y="1270000"/>
            <a:ext cx="7467600" cy="5491163"/>
          </a:xfrm>
          <a:noFill/>
          <a:ln>
            <a:solidFill>
              <a:schemeClr val="accent1"/>
            </a:solidFill>
          </a:ln>
        </p:spPr>
      </p:pic>
      <p:sp>
        <p:nvSpPr>
          <p:cNvPr id="28675" name="Text Box 1"/>
          <p:cNvSpPr txBox="1">
            <a:spLocks noChangeArrowheads="1"/>
          </p:cNvSpPr>
          <p:nvPr/>
        </p:nvSpPr>
        <p:spPr bwMode="auto">
          <a:xfrm>
            <a:off x="142875" y="152400"/>
            <a:ext cx="8858250" cy="990600"/>
          </a:xfrm>
          <a:prstGeom prst="rect">
            <a:avLst/>
          </a:prstGeom>
          <a:noFill/>
          <a:ln w="9525">
            <a:noFill/>
            <a:round/>
            <a:headEnd/>
            <a:tailEnd/>
          </a:ln>
        </p:spPr>
        <p:txBody>
          <a:bodyPr anchor="ctr"/>
          <a:lstStyle/>
          <a:p>
            <a:pPr algn="ct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i="1" dirty="0">
                <a:solidFill>
                  <a:schemeClr val="accent2">
                    <a:lumMod val="40000"/>
                    <a:lumOff val="60000"/>
                  </a:schemeClr>
                </a:solidFill>
              </a:rPr>
              <a:t>Documented Tornadoes Since 1950</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523531319"/>
              </p:ext>
            </p:extLst>
          </p:nvPr>
        </p:nvGraphicFramePr>
        <p:xfrm>
          <a:off x="465667" y="1136650"/>
          <a:ext cx="8119533" cy="5619750"/>
        </p:xfrm>
        <a:graphic>
          <a:graphicData uri="http://schemas.openxmlformats.org/drawingml/2006/chart">
            <c:chart xmlns:c="http://schemas.openxmlformats.org/drawingml/2006/chart" xmlns:r="http://schemas.openxmlformats.org/officeDocument/2006/relationships" r:id="rId3"/>
          </a:graphicData>
        </a:graphic>
      </p:graphicFrame>
      <p:sp>
        <p:nvSpPr>
          <p:cNvPr id="1241090" name="Rectangle 2"/>
          <p:cNvSpPr>
            <a:spLocks noGrp="1" noChangeArrowheads="1"/>
          </p:cNvSpPr>
          <p:nvPr>
            <p:ph type="title"/>
          </p:nvPr>
        </p:nvSpPr>
        <p:spPr>
          <a:xfrm>
            <a:off x="0" y="0"/>
            <a:ext cx="9144000" cy="1143000"/>
          </a:xfrm>
        </p:spPr>
        <p:txBody>
          <a:bodyPr/>
          <a:lstStyle/>
          <a:p>
            <a:pPr eaLnBrk="1" hangingPunct="1">
              <a:defRPr/>
            </a:pPr>
            <a:r>
              <a:rPr lang="en-US" sz="3200" dirty="0" smtClean="0">
                <a:solidFill>
                  <a:schemeClr val="accent2">
                    <a:lumMod val="40000"/>
                    <a:lumOff val="60000"/>
                  </a:schemeClr>
                </a:solidFill>
              </a:rPr>
              <a:t>Tornadoes Can Occur Any Month But Are Most Common In The Spring</a:t>
            </a:r>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l="4494" r="3214"/>
          <a:stretch>
            <a:fillRect/>
          </a:stretch>
        </p:blipFill>
        <p:spPr bwMode="auto">
          <a:xfrm>
            <a:off x="346613" y="1092048"/>
            <a:ext cx="8240795" cy="576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newcwa.gif"/>
          <p:cNvPicPr>
            <a:picLocks noChangeAspect="1"/>
          </p:cNvPicPr>
          <p:nvPr/>
        </p:nvPicPr>
        <p:blipFill>
          <a:blip r:embed="rId5" cstate="print"/>
          <a:stretch>
            <a:fillRect/>
          </a:stretch>
        </p:blipFill>
        <p:spPr>
          <a:xfrm>
            <a:off x="6271492" y="1092048"/>
            <a:ext cx="2315916" cy="1573172"/>
          </a:xfrm>
          <a:prstGeom prst="rect">
            <a:avLst/>
          </a:prstGeom>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696122816"/>
              </p:ext>
            </p:extLst>
          </p:nvPr>
        </p:nvGraphicFramePr>
        <p:xfrm>
          <a:off x="117039" y="858121"/>
          <a:ext cx="8901953" cy="5889812"/>
        </p:xfrm>
        <a:graphic>
          <a:graphicData uri="http://schemas.openxmlformats.org/drawingml/2006/chart">
            <c:chart xmlns:c="http://schemas.openxmlformats.org/drawingml/2006/chart" xmlns:r="http://schemas.openxmlformats.org/officeDocument/2006/relationships" r:id="rId3"/>
          </a:graphicData>
        </a:graphic>
      </p:graphicFrame>
      <p:sp>
        <p:nvSpPr>
          <p:cNvPr id="389122" name="Rectangle 2"/>
          <p:cNvSpPr>
            <a:spLocks noGrp="1" noChangeArrowheads="1"/>
          </p:cNvSpPr>
          <p:nvPr>
            <p:ph type="ctrTitle"/>
          </p:nvPr>
        </p:nvSpPr>
        <p:spPr>
          <a:xfrm>
            <a:off x="0" y="228600"/>
            <a:ext cx="9144000" cy="838200"/>
          </a:xfrm>
        </p:spPr>
        <p:txBody>
          <a:bodyPr/>
          <a:lstStyle/>
          <a:p>
            <a:pPr eaLnBrk="1" hangingPunct="1">
              <a:defRPr/>
            </a:pPr>
            <a:r>
              <a:rPr lang="en-US" sz="3200" b="1" dirty="0" smtClean="0">
                <a:solidFill>
                  <a:schemeClr val="accent2">
                    <a:lumMod val="40000"/>
                    <a:lumOff val="60000"/>
                  </a:schemeClr>
                </a:solidFill>
              </a:rPr>
              <a:t>Tornadoes in the Paducah CWA: 1996-2011</a:t>
            </a:r>
            <a:r>
              <a:rPr lang="en-US" sz="3200" b="1" dirty="0" smtClean="0"/>
              <a:t> </a:t>
            </a:r>
            <a:br>
              <a:rPr lang="en-US" sz="3200" b="1" dirty="0" smtClean="0"/>
            </a:br>
            <a:endParaRPr lang="en-US" sz="3200" b="1" dirty="0" smtClean="0"/>
          </a:p>
        </p:txBody>
      </p:sp>
      <p:sp>
        <p:nvSpPr>
          <p:cNvPr id="112644" name="Text Box 3"/>
          <p:cNvSpPr txBox="1">
            <a:spLocks noChangeArrowheads="1"/>
          </p:cNvSpPr>
          <p:nvPr/>
        </p:nvSpPr>
        <p:spPr bwMode="auto">
          <a:xfrm>
            <a:off x="3227388" y="5999163"/>
            <a:ext cx="4835525" cy="519112"/>
          </a:xfrm>
          <a:prstGeom prst="rect">
            <a:avLst/>
          </a:prstGeom>
          <a:noFill/>
          <a:ln w="12700" cap="sq">
            <a:noFill/>
            <a:miter lim="800000"/>
            <a:headEnd type="none" w="sm" len="sm"/>
            <a:tailEnd type="none" w="sm" len="sm"/>
          </a:ln>
        </p:spPr>
        <p:txBody>
          <a:bodyPr>
            <a:spAutoFit/>
          </a:bodyPr>
          <a:lstStyle/>
          <a:p>
            <a:pPr eaLnBrk="0" hangingPunct="0">
              <a:spcBef>
                <a:spcPct val="50000"/>
              </a:spcBef>
            </a:pPr>
            <a:endParaRPr lang="en-US" sz="2800">
              <a:solidFill>
                <a:schemeClr val="tx1"/>
              </a:solidFill>
              <a:latin typeface="Times New Roman" pitchFamily="18" charset="0"/>
            </a:endParaRPr>
          </a:p>
        </p:txBody>
      </p:sp>
      <p:sp>
        <p:nvSpPr>
          <p:cNvPr id="112645" name="Text Box 5"/>
          <p:cNvSpPr txBox="1">
            <a:spLocks noChangeArrowheads="1"/>
          </p:cNvSpPr>
          <p:nvPr/>
        </p:nvSpPr>
        <p:spPr bwMode="auto">
          <a:xfrm>
            <a:off x="1092200" y="1684866"/>
            <a:ext cx="2286000" cy="781752"/>
          </a:xfrm>
          <a:prstGeom prst="rect">
            <a:avLst/>
          </a:prstGeom>
          <a:noFill/>
          <a:ln w="9525">
            <a:noFill/>
            <a:miter lim="800000"/>
            <a:headEnd/>
            <a:tailEnd/>
          </a:ln>
        </p:spPr>
        <p:txBody>
          <a:bodyPr>
            <a:spAutoFit/>
          </a:bodyPr>
          <a:lstStyle/>
          <a:p>
            <a:pPr algn="ctr">
              <a:spcBef>
                <a:spcPct val="50000"/>
              </a:spcBef>
            </a:pPr>
            <a:r>
              <a:rPr lang="en-US" sz="2800" b="1" dirty="0">
                <a:solidFill>
                  <a:srgbClr val="FFFF00"/>
                </a:solidFill>
                <a:latin typeface="Times New Roman" pitchFamily="18" charset="0"/>
              </a:rPr>
              <a:t>Average # of tornadoes: 21</a:t>
            </a:r>
          </a:p>
        </p:txBody>
      </p:sp>
      <p:pic>
        <p:nvPicPr>
          <p:cNvPr id="7" name="Picture 6" descr="newcwa.gif"/>
          <p:cNvPicPr>
            <a:picLocks noChangeAspect="1"/>
          </p:cNvPicPr>
          <p:nvPr/>
        </p:nvPicPr>
        <p:blipFill>
          <a:blip r:embed="rId4" cstate="print"/>
          <a:stretch>
            <a:fillRect/>
          </a:stretch>
        </p:blipFill>
        <p:spPr>
          <a:xfrm>
            <a:off x="5656188" y="1161432"/>
            <a:ext cx="1921405" cy="1305186"/>
          </a:xfrm>
          <a:prstGeom prst="rect">
            <a:avLst/>
          </a:prstGeom>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457200" y="152400"/>
            <a:ext cx="8229600" cy="1143000"/>
          </a:xfrm>
          <a:prstGeom prst="rect">
            <a:avLst/>
          </a:prstGeom>
          <a:noFill/>
          <a:ln w="9525">
            <a:noFill/>
            <a:round/>
            <a:headEnd/>
            <a:tailEnd/>
          </a:ln>
        </p:spPr>
        <p:txBody>
          <a:bodyPr anchor="ctr"/>
          <a:lstStyle/>
          <a:p>
            <a:pPr algn="ctr">
              <a:buFont typeface="Wingding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b="1" i="1" dirty="0">
                <a:solidFill>
                  <a:schemeClr val="accent2">
                    <a:lumMod val="40000"/>
                    <a:lumOff val="60000"/>
                  </a:schemeClr>
                </a:solidFill>
              </a:rPr>
              <a:t>Severe Weather Events</a:t>
            </a:r>
          </a:p>
        </p:txBody>
      </p:sp>
      <p:sp>
        <p:nvSpPr>
          <p:cNvPr id="31746" name="Text Box 2"/>
          <p:cNvSpPr txBox="1">
            <a:spLocks noChangeArrowheads="1"/>
          </p:cNvSpPr>
          <p:nvPr/>
        </p:nvSpPr>
        <p:spPr bwMode="auto">
          <a:xfrm>
            <a:off x="152400" y="1236980"/>
            <a:ext cx="4038600" cy="3441700"/>
          </a:xfrm>
          <a:prstGeom prst="rect">
            <a:avLst/>
          </a:prstGeom>
          <a:noFill/>
          <a:ln w="9525">
            <a:noFill/>
            <a:round/>
            <a:headEnd/>
            <a:tailEnd/>
          </a:ln>
        </p:spPr>
        <p:txBody>
          <a:bodyPr/>
          <a:lstStyle/>
          <a:p>
            <a:pPr marL="341313" indent="-341313">
              <a:spcBef>
                <a:spcPts val="8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b="1" dirty="0" smtClean="0">
                <a:solidFill>
                  <a:srgbClr val="FFFFFF"/>
                </a:solidFill>
              </a:rPr>
              <a:t>Tornado</a:t>
            </a:r>
          </a:p>
          <a:p>
            <a:pPr marL="341313" indent="-341313">
              <a:spcBef>
                <a:spcPts val="8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b="1" dirty="0" smtClean="0">
                <a:solidFill>
                  <a:srgbClr val="FFFFFF"/>
                </a:solidFill>
              </a:rPr>
              <a:t>Straight </a:t>
            </a:r>
            <a:r>
              <a:rPr lang="en-US" sz="2800" b="1" dirty="0">
                <a:solidFill>
                  <a:srgbClr val="FFFFFF"/>
                </a:solidFill>
              </a:rPr>
              <a:t>Line Winds</a:t>
            </a:r>
            <a:r>
              <a:rPr lang="en-US" b="1" dirty="0">
                <a:solidFill>
                  <a:srgbClr val="FFFFFF"/>
                </a:solidFill>
              </a:rPr>
              <a:t>                </a:t>
            </a:r>
            <a:r>
              <a:rPr lang="en-US" sz="2800" b="1" dirty="0">
                <a:solidFill>
                  <a:srgbClr val="FFFF00"/>
                </a:solidFill>
              </a:rPr>
              <a:t>(58 mph or greater)</a:t>
            </a:r>
          </a:p>
          <a:p>
            <a:pPr marL="341313" indent="-341313">
              <a:spcBef>
                <a:spcPts val="8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smtClean="0">
                <a:solidFill>
                  <a:srgbClr val="FFFFFF"/>
                </a:solidFill>
              </a:rPr>
              <a:t>Flash Flood</a:t>
            </a:r>
          </a:p>
          <a:p>
            <a:pPr marL="341313" indent="-341313">
              <a:spcBef>
                <a:spcPts val="8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smtClean="0">
                <a:solidFill>
                  <a:srgbClr val="FFFFFF"/>
                </a:solidFill>
              </a:rPr>
              <a:t>Hail </a:t>
            </a:r>
            <a:r>
              <a:rPr lang="en-US" sz="2800" b="1" dirty="0">
                <a:solidFill>
                  <a:srgbClr val="FFFF00"/>
                </a:solidFill>
              </a:rPr>
              <a:t>(1” or larger)</a:t>
            </a:r>
            <a:r>
              <a:rPr lang="en-US" b="1" dirty="0">
                <a:solidFill>
                  <a:srgbClr val="FFFFFF"/>
                </a:solidFill>
              </a:rPr>
              <a:t> </a:t>
            </a:r>
          </a:p>
          <a:p>
            <a:pPr marL="341313" indent="-341313">
              <a:spcBef>
                <a:spcPts val="8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dirty="0" smtClean="0">
                <a:solidFill>
                  <a:srgbClr val="FFFFFF"/>
                </a:solidFill>
              </a:rPr>
              <a:t>Lightning</a:t>
            </a:r>
            <a:endParaRPr lang="en-US" b="1" dirty="0">
              <a:solidFill>
                <a:srgbClr val="FFFFFF"/>
              </a:solidFill>
            </a:endParaRPr>
          </a:p>
        </p:txBody>
      </p:sp>
      <p:pic>
        <p:nvPicPr>
          <p:cNvPr id="8" name="Picture 7" descr="IMG_0008.JPG"/>
          <p:cNvPicPr>
            <a:picLocks noChangeAspect="1"/>
          </p:cNvPicPr>
          <p:nvPr/>
        </p:nvPicPr>
        <p:blipFill>
          <a:blip r:embed="rId3" cstate="print"/>
          <a:stretch>
            <a:fillRect/>
          </a:stretch>
        </p:blipFill>
        <p:spPr>
          <a:xfrm>
            <a:off x="4003828" y="4209619"/>
            <a:ext cx="2441359" cy="1933729"/>
          </a:xfrm>
          <a:prstGeom prst="rect">
            <a:avLst/>
          </a:prstGeom>
        </p:spPr>
      </p:pic>
      <p:sp>
        <p:nvSpPr>
          <p:cNvPr id="9" name="TextBox 8"/>
          <p:cNvSpPr txBox="1"/>
          <p:nvPr/>
        </p:nvSpPr>
        <p:spPr>
          <a:xfrm>
            <a:off x="3835152" y="6214369"/>
            <a:ext cx="2610035" cy="341632"/>
          </a:xfrm>
          <a:prstGeom prst="rect">
            <a:avLst/>
          </a:prstGeom>
          <a:noFill/>
        </p:spPr>
        <p:txBody>
          <a:bodyPr wrap="square" rtlCol="0">
            <a:spAutoFit/>
          </a:bodyPr>
          <a:lstStyle/>
          <a:p>
            <a:r>
              <a:rPr lang="en-US" sz="900" dirty="0" smtClean="0"/>
              <a:t>Photo Courtesy of the Marion Daily Republican</a:t>
            </a:r>
          </a:p>
          <a:p>
            <a:r>
              <a:rPr lang="en-US" sz="900" dirty="0" smtClean="0"/>
              <a:t>Flash Flood, Southern Illinois, November 2005 </a:t>
            </a:r>
            <a:endParaRPr lang="en-US" sz="900" dirty="0"/>
          </a:p>
        </p:txBody>
      </p:sp>
      <p:pic>
        <p:nvPicPr>
          <p:cNvPr id="10" name="Picture 9" descr="moz-screenshot-28.png"/>
          <p:cNvPicPr>
            <a:picLocks noChangeAspect="1"/>
          </p:cNvPicPr>
          <p:nvPr/>
        </p:nvPicPr>
        <p:blipFill>
          <a:blip r:embed="rId4" cstate="print"/>
          <a:stretch>
            <a:fillRect/>
          </a:stretch>
        </p:blipFill>
        <p:spPr>
          <a:xfrm>
            <a:off x="963083" y="4244221"/>
            <a:ext cx="2532170" cy="1899127"/>
          </a:xfrm>
          <a:prstGeom prst="rect">
            <a:avLst/>
          </a:prstGeom>
        </p:spPr>
      </p:pic>
      <p:sp>
        <p:nvSpPr>
          <p:cNvPr id="11" name="TextBox 10"/>
          <p:cNvSpPr txBox="1"/>
          <p:nvPr/>
        </p:nvSpPr>
        <p:spPr>
          <a:xfrm>
            <a:off x="924150" y="6222529"/>
            <a:ext cx="2610035" cy="341632"/>
          </a:xfrm>
          <a:prstGeom prst="rect">
            <a:avLst/>
          </a:prstGeom>
          <a:noFill/>
        </p:spPr>
        <p:txBody>
          <a:bodyPr wrap="square" rtlCol="0">
            <a:spAutoFit/>
          </a:bodyPr>
          <a:lstStyle/>
          <a:p>
            <a:r>
              <a:rPr lang="en-US" sz="900" dirty="0" smtClean="0"/>
              <a:t>EF4 Tornado near Madisonville, KY</a:t>
            </a:r>
          </a:p>
          <a:p>
            <a:r>
              <a:rPr lang="en-US" sz="900" dirty="0" smtClean="0"/>
              <a:t>November 15, 2005 </a:t>
            </a:r>
          </a:p>
        </p:txBody>
      </p:sp>
      <p:sp>
        <p:nvSpPr>
          <p:cNvPr id="15" name="TextBox 14"/>
          <p:cNvSpPr txBox="1"/>
          <p:nvPr/>
        </p:nvSpPr>
        <p:spPr>
          <a:xfrm>
            <a:off x="6533965" y="3784848"/>
            <a:ext cx="2610035" cy="203133"/>
          </a:xfrm>
          <a:prstGeom prst="rect">
            <a:avLst/>
          </a:prstGeom>
          <a:noFill/>
        </p:spPr>
        <p:txBody>
          <a:bodyPr wrap="square" rtlCol="0">
            <a:spAutoFit/>
          </a:bodyPr>
          <a:lstStyle/>
          <a:p>
            <a:endParaRPr lang="en-US" sz="900" dirty="0" smtClean="0"/>
          </a:p>
        </p:txBody>
      </p:sp>
      <p:pic>
        <p:nvPicPr>
          <p:cNvPr id="16" name="Picture 15" descr="kmarthail_small.jpg"/>
          <p:cNvPicPr>
            <a:picLocks noChangeAspect="1"/>
          </p:cNvPicPr>
          <p:nvPr/>
        </p:nvPicPr>
        <p:blipFill>
          <a:blip r:embed="rId5" cstate="print"/>
          <a:stretch>
            <a:fillRect/>
          </a:stretch>
        </p:blipFill>
        <p:spPr>
          <a:xfrm>
            <a:off x="6606589" y="4194638"/>
            <a:ext cx="2368209" cy="1948710"/>
          </a:xfrm>
          <a:prstGeom prst="rect">
            <a:avLst/>
          </a:prstGeom>
        </p:spPr>
      </p:pic>
      <p:sp>
        <p:nvSpPr>
          <p:cNvPr id="17" name="TextBox 16"/>
          <p:cNvSpPr txBox="1"/>
          <p:nvPr/>
        </p:nvSpPr>
        <p:spPr>
          <a:xfrm>
            <a:off x="6533965" y="6218810"/>
            <a:ext cx="2610035" cy="341632"/>
          </a:xfrm>
          <a:prstGeom prst="rect">
            <a:avLst/>
          </a:prstGeom>
          <a:noFill/>
        </p:spPr>
        <p:txBody>
          <a:bodyPr wrap="square" rtlCol="0">
            <a:spAutoFit/>
          </a:bodyPr>
          <a:lstStyle/>
          <a:p>
            <a:r>
              <a:rPr lang="en-US" sz="900" dirty="0" smtClean="0"/>
              <a:t>Large Hail, Paducah, Kentucky</a:t>
            </a:r>
          </a:p>
          <a:p>
            <a:r>
              <a:rPr lang="en-US" sz="900" dirty="0" smtClean="0"/>
              <a:t>May 4, 2003   (Up to tennis ball size hail fell)</a:t>
            </a:r>
          </a:p>
        </p:txBody>
      </p:sp>
      <p:pic>
        <p:nvPicPr>
          <p:cNvPr id="12" name="Content Placeholder 3" descr="HPShelfLowRes.jpg"/>
          <p:cNvPicPr>
            <a:picLocks noChangeAspect="1"/>
          </p:cNvPicPr>
          <p:nvPr/>
        </p:nvPicPr>
        <p:blipFill>
          <a:blip r:embed="rId6" cstate="print"/>
          <a:stretch>
            <a:fillRect/>
          </a:stretch>
        </p:blipFill>
        <p:spPr>
          <a:xfrm>
            <a:off x="4441704" y="1075311"/>
            <a:ext cx="3748139" cy="2811104"/>
          </a:xfrm>
          <a:prstGeom prst="rect">
            <a:avLst/>
          </a:prstGeom>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1000" y="4724400"/>
            <a:ext cx="8229600" cy="1859280"/>
          </a:xfrm>
        </p:spPr>
        <p:txBody>
          <a:bodyPr>
            <a:normAutofit fontScale="92500" lnSpcReduction="10000"/>
          </a:bodyPr>
          <a:lstStyle/>
          <a:p>
            <a:r>
              <a:rPr lang="en-US" dirty="0" smtClean="0"/>
              <a:t>This was at 6-7AM! </a:t>
            </a:r>
          </a:p>
          <a:p>
            <a:r>
              <a:rPr lang="en-US" dirty="0" smtClean="0"/>
              <a:t>These storms produced                                  damage from Kansas to                                  Illinois! </a:t>
            </a:r>
          </a:p>
        </p:txBody>
      </p:sp>
      <p:pic>
        <p:nvPicPr>
          <p:cNvPr id="4" name="Picture 3" descr="MO1.jpg"/>
          <p:cNvPicPr>
            <a:picLocks noChangeAspect="1"/>
          </p:cNvPicPr>
          <p:nvPr/>
        </p:nvPicPr>
        <p:blipFill>
          <a:blip r:embed="rId3" cstate="print"/>
          <a:stretch>
            <a:fillRect/>
          </a:stretch>
        </p:blipFill>
        <p:spPr>
          <a:xfrm>
            <a:off x="0" y="0"/>
            <a:ext cx="6931742" cy="4572000"/>
          </a:xfrm>
          <a:prstGeom prst="rect">
            <a:avLst/>
          </a:prstGeom>
        </p:spPr>
      </p:pic>
      <p:sp>
        <p:nvSpPr>
          <p:cNvPr id="10" name="TextBox 9"/>
          <p:cNvSpPr txBox="1"/>
          <p:nvPr/>
        </p:nvSpPr>
        <p:spPr>
          <a:xfrm>
            <a:off x="0" y="6019800"/>
            <a:ext cx="184731" cy="486287"/>
          </a:xfrm>
          <a:prstGeom prst="rect">
            <a:avLst/>
          </a:prstGeom>
          <a:noFill/>
        </p:spPr>
        <p:txBody>
          <a:bodyPr wrap="none" rtlCol="0">
            <a:spAutoFit/>
          </a:bodyPr>
          <a:lstStyle/>
          <a:p>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754" y="0"/>
            <a:ext cx="4753842" cy="333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arrier_mills.JPG"/>
          <p:cNvPicPr>
            <a:picLocks noChangeAspect="1"/>
          </p:cNvPicPr>
          <p:nvPr/>
        </p:nvPicPr>
        <p:blipFill>
          <a:blip r:embed="rId5" cstate="print"/>
          <a:stretch>
            <a:fillRect/>
          </a:stretch>
        </p:blipFill>
        <p:spPr>
          <a:xfrm>
            <a:off x="5562600" y="4086225"/>
            <a:ext cx="3581400" cy="2686050"/>
          </a:xfrm>
          <a:prstGeom prst="rect">
            <a:avLst/>
          </a:prstGeom>
        </p:spPr>
      </p:pic>
      <p:sp>
        <p:nvSpPr>
          <p:cNvPr id="11" name="TextBox 10"/>
          <p:cNvSpPr txBox="1"/>
          <p:nvPr/>
        </p:nvSpPr>
        <p:spPr>
          <a:xfrm>
            <a:off x="524787" y="3843081"/>
            <a:ext cx="1824538" cy="486287"/>
          </a:xfrm>
          <a:prstGeom prst="rect">
            <a:avLst/>
          </a:prstGeom>
          <a:noFill/>
        </p:spPr>
        <p:txBody>
          <a:bodyPr wrap="none" rtlCol="0">
            <a:spAutoFit/>
          </a:bodyPr>
          <a:lstStyle/>
          <a:p>
            <a:r>
              <a:rPr lang="en-US" b="1" i="1" u="sng" dirty="0" err="1" smtClean="0">
                <a:solidFill>
                  <a:schemeClr val="bg1"/>
                </a:solidFill>
              </a:rPr>
              <a:t>Derecho</a:t>
            </a:r>
            <a:endParaRPr lang="en-US" b="1" i="1" u="sng" dirty="0">
              <a:solidFill>
                <a:schemeClr val="bg1"/>
              </a:solidFill>
            </a:endParaRPr>
          </a:p>
        </p:txBody>
      </p:sp>
    </p:spTree>
    <p:extLst>
      <p:ext uri="{BB962C8B-B14F-4D97-AF65-F5344CB8AC3E}">
        <p14:creationId xmlns:p14="http://schemas.microsoft.com/office/powerpoint/2010/main" val="36054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Tx/>
          <a:buSzTx/>
          <a:buFontTx/>
          <a:buNone/>
          <a:tabLst/>
          <a:defRPr kumimoji="0" lang="en-US" sz="3200" b="0" i="0" u="none" strike="noStrike" cap="none" normalizeH="0" baseline="0" smtClean="0">
            <a:ln>
              <a:noFill/>
            </a:ln>
            <a:solidFill>
              <a:srgbClr val="C0C0C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Tx/>
          <a:buSzTx/>
          <a:buFontTx/>
          <a:buNone/>
          <a:tabLst/>
          <a:defRPr kumimoji="0" lang="en-US" sz="3200" b="0" i="0" u="none" strike="noStrike" cap="none" normalizeH="0" baseline="0" smtClean="0">
            <a:ln>
              <a:noFill/>
            </a:ln>
            <a:solidFill>
              <a:srgbClr val="C0C0C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7628</TotalTime>
  <Words>2096</Words>
  <Application>Microsoft Office PowerPoint</Application>
  <PresentationFormat>On-screen Show (4:3)</PresentationFormat>
  <Paragraphs>223</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Default Design</vt:lpstr>
      <vt:lpstr>Church  Emergency Preparedness</vt:lpstr>
      <vt:lpstr>Severe Weather: Don’t Be Caught Off Guard!</vt:lpstr>
      <vt:lpstr>Why is this important?</vt:lpstr>
      <vt:lpstr>PowerPoint Presentation</vt:lpstr>
      <vt:lpstr>PowerPoint Presentation</vt:lpstr>
      <vt:lpstr>Tornadoes Can Occur Any Month But Are Most Common In The Spring</vt:lpstr>
      <vt:lpstr>Tornadoes in the Paducah CWA: 1996-2011  </vt:lpstr>
      <vt:lpstr>PowerPoint Presentation</vt:lpstr>
      <vt:lpstr>PowerPoint Presentation</vt:lpstr>
      <vt:lpstr>PowerPoint Presentation</vt:lpstr>
      <vt:lpstr> Palm Sunday Tornado Outbreak </vt:lpstr>
      <vt:lpstr>Palm Sunday Tornado Outbreak</vt:lpstr>
      <vt:lpstr>PowerPoint Presentation</vt:lpstr>
      <vt:lpstr>Palm Sunday Tornado Outbreak: What went wrong here?</vt:lpstr>
      <vt:lpstr>Other Local Events</vt:lpstr>
      <vt:lpstr>PowerPoint Presentation</vt:lpstr>
      <vt:lpstr>   The Key is Basic  Citizen  -  Family  -  Congregation Preparedness  </vt:lpstr>
      <vt:lpstr>Great example of preparation…</vt:lpstr>
      <vt:lpstr>   The Key is Basic  Citizen  -  Family  -  Congregation Preparedness  </vt:lpstr>
      <vt:lpstr>PowerPoint Presentation</vt:lpstr>
      <vt:lpstr>PowerPoint Presentation</vt:lpstr>
      <vt:lpstr>   The Key is Basic  Citizen  -  Family  -  Congregation Preparedness  </vt:lpstr>
      <vt:lpstr>The End</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matthew.ziebell</dc:creator>
  <cp:lastModifiedBy>Pat Spoden</cp:lastModifiedBy>
  <cp:revision>547</cp:revision>
  <dcterms:created xsi:type="dcterms:W3CDTF">2006-09-14T19:38:12Z</dcterms:created>
  <dcterms:modified xsi:type="dcterms:W3CDTF">2012-04-19T14:11:31Z</dcterms:modified>
</cp:coreProperties>
</file>